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648" r:id="rId2"/>
  </p:sldMasterIdLst>
  <p:sldIdLst>
    <p:sldId id="256" r:id="rId3"/>
    <p:sldId id="267" r:id="rId4"/>
    <p:sldId id="268" r:id="rId5"/>
    <p:sldId id="274" r:id="rId6"/>
    <p:sldId id="280" r:id="rId7"/>
    <p:sldId id="281" r:id="rId8"/>
    <p:sldId id="269" r:id="rId9"/>
    <p:sldId id="259" r:id="rId10"/>
    <p:sldId id="275" r:id="rId11"/>
    <p:sldId id="278" r:id="rId12"/>
    <p:sldId id="276" r:id="rId13"/>
    <p:sldId id="258" r:id="rId14"/>
    <p:sldId id="260" r:id="rId15"/>
    <p:sldId id="279" r:id="rId16"/>
    <p:sldId id="270" r:id="rId17"/>
    <p:sldId id="272" r:id="rId18"/>
    <p:sldId id="261" r:id="rId19"/>
    <p:sldId id="264" r:id="rId20"/>
    <p:sldId id="262" r:id="rId21"/>
    <p:sldId id="263" r:id="rId22"/>
    <p:sldId id="265" r:id="rId23"/>
    <p:sldId id="271" r:id="rId24"/>
    <p:sldId id="273" r:id="rId25"/>
    <p:sldId id="26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39960-F3AC-4EDB-AA9E-3FBB8995D3C1}" v="16" dt="2021-08-31T16:46:53.962"/>
    <p1510:client id="{B81AF428-3FB5-2391-B657-CEDD1614AEA1}" v="7" dt="2021-08-31T15:12:16.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1.xml" Id="rId3" /><Relationship Type="http://schemas.openxmlformats.org/officeDocument/2006/relationships/slide" Target="slides/slide19.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Master" Target="slideMasters/slideMaster2.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theme" Target="theme/theme1.xml" Id="rId29"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microsoft.com/office/2015/10/relationships/revisionInfo" Target="revisionInfo.xml" Id="rId32"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viewProps" Target="viewProps.xml" Id="rId28"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presProps" Target="presProps.xml" Id="rId27" /><Relationship Type="http://schemas.openxmlformats.org/officeDocument/2006/relationships/tableStyles" Target="tableStyles.xml" Id="rId30"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0159E-1B37-40D9-BC34-53B04B13E2D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4BFEC8-61B4-4354-BE06-7E44D2878079}">
      <dgm:prSet/>
      <dgm:spPr/>
      <dgm:t>
        <a:bodyPr/>
        <a:lstStyle/>
        <a:p>
          <a:pPr>
            <a:lnSpc>
              <a:spcPct val="100000"/>
            </a:lnSpc>
          </a:pPr>
          <a:r>
            <a:rPr lang="en-US"/>
            <a:t>Use laptops/i-pads to complete morning bell work. (journals, math)</a:t>
          </a:r>
        </a:p>
      </dgm:t>
    </dgm:pt>
    <dgm:pt modelId="{AB48BC72-9AD4-471F-9A97-D21FB36FB49F}" type="parTrans" cxnId="{A5D67A5D-7B25-4A28-A015-827902695C9C}">
      <dgm:prSet/>
      <dgm:spPr/>
      <dgm:t>
        <a:bodyPr/>
        <a:lstStyle/>
        <a:p>
          <a:endParaRPr lang="en-US"/>
        </a:p>
      </dgm:t>
    </dgm:pt>
    <dgm:pt modelId="{0DFA2F48-65C2-483B-BDAC-FF60817AD0F5}" type="sibTrans" cxnId="{A5D67A5D-7B25-4A28-A015-827902695C9C}">
      <dgm:prSet/>
      <dgm:spPr/>
      <dgm:t>
        <a:bodyPr/>
        <a:lstStyle/>
        <a:p>
          <a:endParaRPr lang="en-US"/>
        </a:p>
      </dgm:t>
    </dgm:pt>
    <dgm:pt modelId="{71FE996C-E974-403D-AE37-11B95C65BF70}">
      <dgm:prSet/>
      <dgm:spPr/>
      <dgm:t>
        <a:bodyPr/>
        <a:lstStyle/>
        <a:p>
          <a:pPr>
            <a:lnSpc>
              <a:spcPct val="100000"/>
            </a:lnSpc>
          </a:pPr>
          <a:r>
            <a:rPr lang="en-US"/>
            <a:t>Use centers and make one rotation i-ready time.</a:t>
          </a:r>
        </a:p>
      </dgm:t>
    </dgm:pt>
    <dgm:pt modelId="{5CF17278-94FC-4CBA-9D89-223C6CE8DD0F}" type="parTrans" cxnId="{D1D97A9A-4670-4063-B591-072364F41330}">
      <dgm:prSet/>
      <dgm:spPr/>
      <dgm:t>
        <a:bodyPr/>
        <a:lstStyle/>
        <a:p>
          <a:endParaRPr lang="en-US"/>
        </a:p>
      </dgm:t>
    </dgm:pt>
    <dgm:pt modelId="{E531E0F9-7841-44DA-B2B4-98F4D458F15D}" type="sibTrans" cxnId="{D1D97A9A-4670-4063-B591-072364F41330}">
      <dgm:prSet/>
      <dgm:spPr/>
      <dgm:t>
        <a:bodyPr/>
        <a:lstStyle/>
        <a:p>
          <a:endParaRPr lang="en-US"/>
        </a:p>
      </dgm:t>
    </dgm:pt>
    <dgm:pt modelId="{2369D7DA-8C32-493C-966C-19073CA22288}">
      <dgm:prSet/>
      <dgm:spPr/>
      <dgm:t>
        <a:bodyPr/>
        <a:lstStyle/>
        <a:p>
          <a:pPr>
            <a:lnSpc>
              <a:spcPct val="100000"/>
            </a:lnSpc>
          </a:pPr>
          <a:r>
            <a:rPr lang="en-US"/>
            <a:t>Use centers and use online resources for math or reading as a rotation</a:t>
          </a:r>
        </a:p>
      </dgm:t>
    </dgm:pt>
    <dgm:pt modelId="{FFFFA654-AA3E-47DA-8375-68568B689C02}" type="parTrans" cxnId="{BC7D5F3C-E06F-410B-AAF7-205CEB8B227F}">
      <dgm:prSet/>
      <dgm:spPr/>
      <dgm:t>
        <a:bodyPr/>
        <a:lstStyle/>
        <a:p>
          <a:endParaRPr lang="en-US"/>
        </a:p>
      </dgm:t>
    </dgm:pt>
    <dgm:pt modelId="{6DD77F6D-8469-472F-8E91-C62DB15E861B}" type="sibTrans" cxnId="{BC7D5F3C-E06F-410B-AAF7-205CEB8B227F}">
      <dgm:prSet/>
      <dgm:spPr/>
      <dgm:t>
        <a:bodyPr/>
        <a:lstStyle/>
        <a:p>
          <a:endParaRPr lang="en-US"/>
        </a:p>
      </dgm:t>
    </dgm:pt>
    <dgm:pt modelId="{35CA88DA-2E06-4E1D-9212-98AC8427BE21}">
      <dgm:prSet/>
      <dgm:spPr/>
      <dgm:t>
        <a:bodyPr/>
        <a:lstStyle/>
        <a:p>
          <a:pPr>
            <a:lnSpc>
              <a:spcPct val="100000"/>
            </a:lnSpc>
          </a:pPr>
          <a:r>
            <a:rPr lang="en-US"/>
            <a:t>Have students research topics to write or review.</a:t>
          </a:r>
        </a:p>
      </dgm:t>
    </dgm:pt>
    <dgm:pt modelId="{4CA812C2-C1A8-410F-B093-F2D00B500944}" type="parTrans" cxnId="{91239DF8-E998-4138-AE2E-C3EF3BCD2050}">
      <dgm:prSet/>
      <dgm:spPr/>
      <dgm:t>
        <a:bodyPr/>
        <a:lstStyle/>
        <a:p>
          <a:endParaRPr lang="en-US"/>
        </a:p>
      </dgm:t>
    </dgm:pt>
    <dgm:pt modelId="{52336EF4-4AB4-40A7-9439-F9D3828D90C3}" type="sibTrans" cxnId="{91239DF8-E998-4138-AE2E-C3EF3BCD2050}">
      <dgm:prSet/>
      <dgm:spPr/>
      <dgm:t>
        <a:bodyPr/>
        <a:lstStyle/>
        <a:p>
          <a:endParaRPr lang="en-US"/>
        </a:p>
      </dgm:t>
    </dgm:pt>
    <dgm:pt modelId="{F908709F-6D16-4504-B3A6-BAF00C6D98E6}">
      <dgm:prSet/>
      <dgm:spPr/>
      <dgm:t>
        <a:bodyPr/>
        <a:lstStyle/>
        <a:p>
          <a:pPr>
            <a:lnSpc>
              <a:spcPct val="100000"/>
            </a:lnSpc>
          </a:pPr>
          <a:r>
            <a:rPr lang="en-US"/>
            <a:t>Use online tools as an Exit ticket.</a:t>
          </a:r>
        </a:p>
      </dgm:t>
    </dgm:pt>
    <dgm:pt modelId="{E08B6008-F00C-407B-AB73-75446083FA73}" type="parTrans" cxnId="{A12F33AF-80B1-4374-B5A5-90DCB92F24BC}">
      <dgm:prSet/>
      <dgm:spPr/>
      <dgm:t>
        <a:bodyPr/>
        <a:lstStyle/>
        <a:p>
          <a:endParaRPr lang="en-US"/>
        </a:p>
      </dgm:t>
    </dgm:pt>
    <dgm:pt modelId="{A0EFE91E-8D24-43C9-AD6E-B9405B426819}" type="sibTrans" cxnId="{A12F33AF-80B1-4374-B5A5-90DCB92F24BC}">
      <dgm:prSet/>
      <dgm:spPr/>
      <dgm:t>
        <a:bodyPr/>
        <a:lstStyle/>
        <a:p>
          <a:endParaRPr lang="en-US"/>
        </a:p>
      </dgm:t>
    </dgm:pt>
    <dgm:pt modelId="{E10B0E9F-6D0A-4A93-BD6B-8007C491CC37}">
      <dgm:prSet/>
      <dgm:spPr/>
      <dgm:t>
        <a:bodyPr/>
        <a:lstStyle/>
        <a:p>
          <a:pPr>
            <a:lnSpc>
              <a:spcPct val="100000"/>
            </a:lnSpc>
          </a:pPr>
          <a:r>
            <a:rPr lang="en-US"/>
            <a:t>Gamify the learning outcomes or standards</a:t>
          </a:r>
        </a:p>
      </dgm:t>
    </dgm:pt>
    <dgm:pt modelId="{09B3FA8D-4647-4E3F-80E9-9CB584FB2DD6}" type="parTrans" cxnId="{32F2F729-657B-4D21-8699-F9B48730BFD9}">
      <dgm:prSet/>
      <dgm:spPr/>
      <dgm:t>
        <a:bodyPr/>
        <a:lstStyle/>
        <a:p>
          <a:endParaRPr lang="en-US"/>
        </a:p>
      </dgm:t>
    </dgm:pt>
    <dgm:pt modelId="{3B8BD35B-4E7D-403C-AE67-44AA8798A427}" type="sibTrans" cxnId="{32F2F729-657B-4D21-8699-F9B48730BFD9}">
      <dgm:prSet/>
      <dgm:spPr/>
      <dgm:t>
        <a:bodyPr/>
        <a:lstStyle/>
        <a:p>
          <a:endParaRPr lang="en-US"/>
        </a:p>
      </dgm:t>
    </dgm:pt>
    <dgm:pt modelId="{2BC16DCE-3F0E-44D8-9AC3-67659AE50D61}" type="pres">
      <dgm:prSet presAssocID="{C390159E-1B37-40D9-BC34-53B04B13E2D4}" presName="diagram" presStyleCnt="0">
        <dgm:presLayoutVars>
          <dgm:dir/>
          <dgm:resizeHandles val="exact"/>
        </dgm:presLayoutVars>
      </dgm:prSet>
      <dgm:spPr/>
    </dgm:pt>
    <dgm:pt modelId="{7F018B2A-426F-43CA-9D16-8515F08885CA}" type="pres">
      <dgm:prSet presAssocID="{5E4BFEC8-61B4-4354-BE06-7E44D2878079}" presName="node" presStyleLbl="node1" presStyleIdx="0" presStyleCnt="6">
        <dgm:presLayoutVars>
          <dgm:bulletEnabled val="1"/>
        </dgm:presLayoutVars>
      </dgm:prSet>
      <dgm:spPr/>
    </dgm:pt>
    <dgm:pt modelId="{CD05A2DE-7825-45D3-ACD1-D252587AB24F}" type="pres">
      <dgm:prSet presAssocID="{0DFA2F48-65C2-483B-BDAC-FF60817AD0F5}" presName="sibTrans" presStyleCnt="0"/>
      <dgm:spPr/>
    </dgm:pt>
    <dgm:pt modelId="{FE961827-E8B8-409D-82A0-88DDA1067BBB}" type="pres">
      <dgm:prSet presAssocID="{71FE996C-E974-403D-AE37-11B95C65BF70}" presName="node" presStyleLbl="node1" presStyleIdx="1" presStyleCnt="6">
        <dgm:presLayoutVars>
          <dgm:bulletEnabled val="1"/>
        </dgm:presLayoutVars>
      </dgm:prSet>
      <dgm:spPr/>
    </dgm:pt>
    <dgm:pt modelId="{AB7543DE-058A-418E-A524-001A2A605838}" type="pres">
      <dgm:prSet presAssocID="{E531E0F9-7841-44DA-B2B4-98F4D458F15D}" presName="sibTrans" presStyleCnt="0"/>
      <dgm:spPr/>
    </dgm:pt>
    <dgm:pt modelId="{E079DC96-40D9-4613-9606-760645C0E75E}" type="pres">
      <dgm:prSet presAssocID="{2369D7DA-8C32-493C-966C-19073CA22288}" presName="node" presStyleLbl="node1" presStyleIdx="2" presStyleCnt="6">
        <dgm:presLayoutVars>
          <dgm:bulletEnabled val="1"/>
        </dgm:presLayoutVars>
      </dgm:prSet>
      <dgm:spPr/>
    </dgm:pt>
    <dgm:pt modelId="{932A777F-EEFC-4E3B-B895-4BC80750056A}" type="pres">
      <dgm:prSet presAssocID="{6DD77F6D-8469-472F-8E91-C62DB15E861B}" presName="sibTrans" presStyleCnt="0"/>
      <dgm:spPr/>
    </dgm:pt>
    <dgm:pt modelId="{93F5F105-2141-4A29-9E82-40BCA05CC397}" type="pres">
      <dgm:prSet presAssocID="{35CA88DA-2E06-4E1D-9212-98AC8427BE21}" presName="node" presStyleLbl="node1" presStyleIdx="3" presStyleCnt="6">
        <dgm:presLayoutVars>
          <dgm:bulletEnabled val="1"/>
        </dgm:presLayoutVars>
      </dgm:prSet>
      <dgm:spPr/>
    </dgm:pt>
    <dgm:pt modelId="{5261B4A1-E61B-4A42-94BC-0259848C5415}" type="pres">
      <dgm:prSet presAssocID="{52336EF4-4AB4-40A7-9439-F9D3828D90C3}" presName="sibTrans" presStyleCnt="0"/>
      <dgm:spPr/>
    </dgm:pt>
    <dgm:pt modelId="{5332D855-A72B-4A0B-A83A-B20EFBF777F5}" type="pres">
      <dgm:prSet presAssocID="{F908709F-6D16-4504-B3A6-BAF00C6D98E6}" presName="node" presStyleLbl="node1" presStyleIdx="4" presStyleCnt="6">
        <dgm:presLayoutVars>
          <dgm:bulletEnabled val="1"/>
        </dgm:presLayoutVars>
      </dgm:prSet>
      <dgm:spPr/>
    </dgm:pt>
    <dgm:pt modelId="{9692101F-1301-4274-A0E0-9254C2DE20DA}" type="pres">
      <dgm:prSet presAssocID="{A0EFE91E-8D24-43C9-AD6E-B9405B426819}" presName="sibTrans" presStyleCnt="0"/>
      <dgm:spPr/>
    </dgm:pt>
    <dgm:pt modelId="{FE04FDFE-427D-4149-B4EB-7124705F1419}" type="pres">
      <dgm:prSet presAssocID="{E10B0E9F-6D0A-4A93-BD6B-8007C491CC37}" presName="node" presStyleLbl="node1" presStyleIdx="5" presStyleCnt="6">
        <dgm:presLayoutVars>
          <dgm:bulletEnabled val="1"/>
        </dgm:presLayoutVars>
      </dgm:prSet>
      <dgm:spPr/>
    </dgm:pt>
  </dgm:ptLst>
  <dgm:cxnLst>
    <dgm:cxn modelId="{6CE4DD0B-FF36-4050-A7E5-D323EE270B1E}" type="presOf" srcId="{E10B0E9F-6D0A-4A93-BD6B-8007C491CC37}" destId="{FE04FDFE-427D-4149-B4EB-7124705F1419}" srcOrd="0" destOrd="0" presId="urn:microsoft.com/office/officeart/2005/8/layout/default"/>
    <dgm:cxn modelId="{6A6F0B1F-2E6F-4AF7-9CE8-2EADB12EFED4}" type="presOf" srcId="{2369D7DA-8C32-493C-966C-19073CA22288}" destId="{E079DC96-40D9-4613-9606-760645C0E75E}" srcOrd="0" destOrd="0" presId="urn:microsoft.com/office/officeart/2005/8/layout/default"/>
    <dgm:cxn modelId="{32F2F729-657B-4D21-8699-F9B48730BFD9}" srcId="{C390159E-1B37-40D9-BC34-53B04B13E2D4}" destId="{E10B0E9F-6D0A-4A93-BD6B-8007C491CC37}" srcOrd="5" destOrd="0" parTransId="{09B3FA8D-4647-4E3F-80E9-9CB584FB2DD6}" sibTransId="{3B8BD35B-4E7D-403C-AE67-44AA8798A427}"/>
    <dgm:cxn modelId="{BC7D5F3C-E06F-410B-AAF7-205CEB8B227F}" srcId="{C390159E-1B37-40D9-BC34-53B04B13E2D4}" destId="{2369D7DA-8C32-493C-966C-19073CA22288}" srcOrd="2" destOrd="0" parTransId="{FFFFA654-AA3E-47DA-8375-68568B689C02}" sibTransId="{6DD77F6D-8469-472F-8E91-C62DB15E861B}"/>
    <dgm:cxn modelId="{D6771940-A219-405B-88B5-C0730E40DE45}" type="presOf" srcId="{C390159E-1B37-40D9-BC34-53B04B13E2D4}" destId="{2BC16DCE-3F0E-44D8-9AC3-67659AE50D61}" srcOrd="0" destOrd="0" presId="urn:microsoft.com/office/officeart/2005/8/layout/default"/>
    <dgm:cxn modelId="{A5D67A5D-7B25-4A28-A015-827902695C9C}" srcId="{C390159E-1B37-40D9-BC34-53B04B13E2D4}" destId="{5E4BFEC8-61B4-4354-BE06-7E44D2878079}" srcOrd="0" destOrd="0" parTransId="{AB48BC72-9AD4-471F-9A97-D21FB36FB49F}" sibTransId="{0DFA2F48-65C2-483B-BDAC-FF60817AD0F5}"/>
    <dgm:cxn modelId="{4DFEA14F-FA43-4B0F-B890-4D26F3AA408C}" type="presOf" srcId="{5E4BFEC8-61B4-4354-BE06-7E44D2878079}" destId="{7F018B2A-426F-43CA-9D16-8515F08885CA}" srcOrd="0" destOrd="0" presId="urn:microsoft.com/office/officeart/2005/8/layout/default"/>
    <dgm:cxn modelId="{6560527C-8772-4656-8589-B77BAC2D9DA4}" type="presOf" srcId="{35CA88DA-2E06-4E1D-9212-98AC8427BE21}" destId="{93F5F105-2141-4A29-9E82-40BCA05CC397}" srcOrd="0" destOrd="0" presId="urn:microsoft.com/office/officeart/2005/8/layout/default"/>
    <dgm:cxn modelId="{D1D97A9A-4670-4063-B591-072364F41330}" srcId="{C390159E-1B37-40D9-BC34-53B04B13E2D4}" destId="{71FE996C-E974-403D-AE37-11B95C65BF70}" srcOrd="1" destOrd="0" parTransId="{5CF17278-94FC-4CBA-9D89-223C6CE8DD0F}" sibTransId="{E531E0F9-7841-44DA-B2B4-98F4D458F15D}"/>
    <dgm:cxn modelId="{A12F33AF-80B1-4374-B5A5-90DCB92F24BC}" srcId="{C390159E-1B37-40D9-BC34-53B04B13E2D4}" destId="{F908709F-6D16-4504-B3A6-BAF00C6D98E6}" srcOrd="4" destOrd="0" parTransId="{E08B6008-F00C-407B-AB73-75446083FA73}" sibTransId="{A0EFE91E-8D24-43C9-AD6E-B9405B426819}"/>
    <dgm:cxn modelId="{DB238FB0-3C22-4D26-85E8-C3ADE632F2BF}" type="presOf" srcId="{F908709F-6D16-4504-B3A6-BAF00C6D98E6}" destId="{5332D855-A72B-4A0B-A83A-B20EFBF777F5}" srcOrd="0" destOrd="0" presId="urn:microsoft.com/office/officeart/2005/8/layout/default"/>
    <dgm:cxn modelId="{91239DF8-E998-4138-AE2E-C3EF3BCD2050}" srcId="{C390159E-1B37-40D9-BC34-53B04B13E2D4}" destId="{35CA88DA-2E06-4E1D-9212-98AC8427BE21}" srcOrd="3" destOrd="0" parTransId="{4CA812C2-C1A8-410F-B093-F2D00B500944}" sibTransId="{52336EF4-4AB4-40A7-9439-F9D3828D90C3}"/>
    <dgm:cxn modelId="{ECF806FC-BA37-4CC5-AF75-12D1D6ECBDF4}" type="presOf" srcId="{71FE996C-E974-403D-AE37-11B95C65BF70}" destId="{FE961827-E8B8-409D-82A0-88DDA1067BBB}" srcOrd="0" destOrd="0" presId="urn:microsoft.com/office/officeart/2005/8/layout/default"/>
    <dgm:cxn modelId="{A5BD7C01-DEC7-4BEE-9F5D-90E07FC629F0}" type="presParOf" srcId="{2BC16DCE-3F0E-44D8-9AC3-67659AE50D61}" destId="{7F018B2A-426F-43CA-9D16-8515F08885CA}" srcOrd="0" destOrd="0" presId="urn:microsoft.com/office/officeart/2005/8/layout/default"/>
    <dgm:cxn modelId="{2BF027BD-9A75-4294-B399-A34FA4FD3BBA}" type="presParOf" srcId="{2BC16DCE-3F0E-44D8-9AC3-67659AE50D61}" destId="{CD05A2DE-7825-45D3-ACD1-D252587AB24F}" srcOrd="1" destOrd="0" presId="urn:microsoft.com/office/officeart/2005/8/layout/default"/>
    <dgm:cxn modelId="{03759D02-AC19-4984-8D44-2F4ACF3361BB}" type="presParOf" srcId="{2BC16DCE-3F0E-44D8-9AC3-67659AE50D61}" destId="{FE961827-E8B8-409D-82A0-88DDA1067BBB}" srcOrd="2" destOrd="0" presId="urn:microsoft.com/office/officeart/2005/8/layout/default"/>
    <dgm:cxn modelId="{ADF183A5-4C99-451F-B011-3811CC043437}" type="presParOf" srcId="{2BC16DCE-3F0E-44D8-9AC3-67659AE50D61}" destId="{AB7543DE-058A-418E-A524-001A2A605838}" srcOrd="3" destOrd="0" presId="urn:microsoft.com/office/officeart/2005/8/layout/default"/>
    <dgm:cxn modelId="{4BAC63BB-D969-496F-81F8-98C52B4CC2F0}" type="presParOf" srcId="{2BC16DCE-3F0E-44D8-9AC3-67659AE50D61}" destId="{E079DC96-40D9-4613-9606-760645C0E75E}" srcOrd="4" destOrd="0" presId="urn:microsoft.com/office/officeart/2005/8/layout/default"/>
    <dgm:cxn modelId="{ACFB9775-2BB5-42D2-9107-B767C5BABAA3}" type="presParOf" srcId="{2BC16DCE-3F0E-44D8-9AC3-67659AE50D61}" destId="{932A777F-EEFC-4E3B-B895-4BC80750056A}" srcOrd="5" destOrd="0" presId="urn:microsoft.com/office/officeart/2005/8/layout/default"/>
    <dgm:cxn modelId="{9C136EB1-F42A-49BC-82F6-D35E7F0E8CFF}" type="presParOf" srcId="{2BC16DCE-3F0E-44D8-9AC3-67659AE50D61}" destId="{93F5F105-2141-4A29-9E82-40BCA05CC397}" srcOrd="6" destOrd="0" presId="urn:microsoft.com/office/officeart/2005/8/layout/default"/>
    <dgm:cxn modelId="{D8E599BF-1992-4758-8261-92A8D961A375}" type="presParOf" srcId="{2BC16DCE-3F0E-44D8-9AC3-67659AE50D61}" destId="{5261B4A1-E61B-4A42-94BC-0259848C5415}" srcOrd="7" destOrd="0" presId="urn:microsoft.com/office/officeart/2005/8/layout/default"/>
    <dgm:cxn modelId="{649E311A-B942-4C84-8A26-5D4E060672EA}" type="presParOf" srcId="{2BC16DCE-3F0E-44D8-9AC3-67659AE50D61}" destId="{5332D855-A72B-4A0B-A83A-B20EFBF777F5}" srcOrd="8" destOrd="0" presId="urn:microsoft.com/office/officeart/2005/8/layout/default"/>
    <dgm:cxn modelId="{AB32A132-DA3F-462C-9222-D46023A1E685}" type="presParOf" srcId="{2BC16DCE-3F0E-44D8-9AC3-67659AE50D61}" destId="{9692101F-1301-4274-A0E0-9254C2DE20DA}" srcOrd="9" destOrd="0" presId="urn:microsoft.com/office/officeart/2005/8/layout/default"/>
    <dgm:cxn modelId="{0B1AF237-569A-4CD9-9745-505BFCA228FF}" type="presParOf" srcId="{2BC16DCE-3F0E-44D8-9AC3-67659AE50D61}" destId="{FE04FDFE-427D-4149-B4EB-7124705F1419}"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18B2A-426F-43CA-9D16-8515F08885CA}">
      <dsp:nvSpPr>
        <dsp:cNvPr id="0" name=""/>
        <dsp:cNvSpPr/>
      </dsp:nvSpPr>
      <dsp:spPr>
        <a:xfrm>
          <a:off x="514136" y="582"/>
          <a:ext cx="2033777" cy="1220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pPr>
          <a:r>
            <a:rPr lang="en-US" sz="1700" kern="1200"/>
            <a:t>Use laptops/i-pads to complete morning bell work. (journals, math)</a:t>
          </a:r>
        </a:p>
      </dsp:txBody>
      <dsp:txXfrm>
        <a:off x="514136" y="582"/>
        <a:ext cx="2033777" cy="1220266"/>
      </dsp:txXfrm>
    </dsp:sp>
    <dsp:sp modelId="{FE961827-E8B8-409D-82A0-88DDA1067BBB}">
      <dsp:nvSpPr>
        <dsp:cNvPr id="0" name=""/>
        <dsp:cNvSpPr/>
      </dsp:nvSpPr>
      <dsp:spPr>
        <a:xfrm>
          <a:off x="2751291" y="582"/>
          <a:ext cx="2033777" cy="1220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pPr>
          <a:r>
            <a:rPr lang="en-US" sz="1700" kern="1200"/>
            <a:t>Use centers and make one rotation i-ready time.</a:t>
          </a:r>
        </a:p>
      </dsp:txBody>
      <dsp:txXfrm>
        <a:off x="2751291" y="582"/>
        <a:ext cx="2033777" cy="1220266"/>
      </dsp:txXfrm>
    </dsp:sp>
    <dsp:sp modelId="{E079DC96-40D9-4613-9606-760645C0E75E}">
      <dsp:nvSpPr>
        <dsp:cNvPr id="0" name=""/>
        <dsp:cNvSpPr/>
      </dsp:nvSpPr>
      <dsp:spPr>
        <a:xfrm>
          <a:off x="514136" y="1424226"/>
          <a:ext cx="2033777" cy="1220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pPr>
          <a:r>
            <a:rPr lang="en-US" sz="1700" kern="1200"/>
            <a:t>Use centers and use online resources for math or reading as a rotation</a:t>
          </a:r>
        </a:p>
      </dsp:txBody>
      <dsp:txXfrm>
        <a:off x="514136" y="1424226"/>
        <a:ext cx="2033777" cy="1220266"/>
      </dsp:txXfrm>
    </dsp:sp>
    <dsp:sp modelId="{93F5F105-2141-4A29-9E82-40BCA05CC397}">
      <dsp:nvSpPr>
        <dsp:cNvPr id="0" name=""/>
        <dsp:cNvSpPr/>
      </dsp:nvSpPr>
      <dsp:spPr>
        <a:xfrm>
          <a:off x="2751291" y="1424226"/>
          <a:ext cx="2033777" cy="1220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pPr>
          <a:r>
            <a:rPr lang="en-US" sz="1700" kern="1200"/>
            <a:t>Have students research topics to write or review.</a:t>
          </a:r>
        </a:p>
      </dsp:txBody>
      <dsp:txXfrm>
        <a:off x="2751291" y="1424226"/>
        <a:ext cx="2033777" cy="1220266"/>
      </dsp:txXfrm>
    </dsp:sp>
    <dsp:sp modelId="{5332D855-A72B-4A0B-A83A-B20EFBF777F5}">
      <dsp:nvSpPr>
        <dsp:cNvPr id="0" name=""/>
        <dsp:cNvSpPr/>
      </dsp:nvSpPr>
      <dsp:spPr>
        <a:xfrm>
          <a:off x="514136" y="2847870"/>
          <a:ext cx="2033777" cy="1220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pPr>
          <a:r>
            <a:rPr lang="en-US" sz="1700" kern="1200"/>
            <a:t>Use online tools as an Exit ticket.</a:t>
          </a:r>
        </a:p>
      </dsp:txBody>
      <dsp:txXfrm>
        <a:off x="514136" y="2847870"/>
        <a:ext cx="2033777" cy="1220266"/>
      </dsp:txXfrm>
    </dsp:sp>
    <dsp:sp modelId="{FE04FDFE-427D-4149-B4EB-7124705F1419}">
      <dsp:nvSpPr>
        <dsp:cNvPr id="0" name=""/>
        <dsp:cNvSpPr/>
      </dsp:nvSpPr>
      <dsp:spPr>
        <a:xfrm>
          <a:off x="2751291" y="2847870"/>
          <a:ext cx="2033777" cy="1220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pPr>
          <a:r>
            <a:rPr lang="en-US" sz="1700" kern="1200"/>
            <a:t>Gamify the learning outcomes or standards</a:t>
          </a:r>
        </a:p>
      </dsp:txBody>
      <dsp:txXfrm>
        <a:off x="2751291" y="2847870"/>
        <a:ext cx="2033777" cy="12202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34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1146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058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9E559-87DD-4878-9032-BF58853C3200}"/>
              </a:ext>
            </a:extLst>
          </p:cNvPr>
          <p:cNvSpPr>
            <a:spLocks noGrp="1"/>
          </p:cNvSpPr>
          <p:nvPr>
            <p:ph type="dt" sz="half" idx="10"/>
          </p:nvPr>
        </p:nvSpPr>
        <p:spPr/>
        <p:txBody>
          <a:bodyPr/>
          <a:lstStyle/>
          <a:p>
            <a:fld id="{C8A44949-BF93-4FBC-AD40-E7AD82583121}" type="datetimeFigureOut">
              <a:rPr lang="en-US" smtClean="0"/>
              <a:t>8/31/2021</a:t>
            </a:fld>
            <a:endParaRPr lang="en-US"/>
          </a:p>
        </p:txBody>
      </p:sp>
      <p:sp>
        <p:nvSpPr>
          <p:cNvPr id="3" name="Footer Placeholder 2">
            <a:extLst>
              <a:ext uri="{FF2B5EF4-FFF2-40B4-BE49-F238E27FC236}">
                <a16:creationId xmlns:a16="http://schemas.microsoft.com/office/drawing/2014/main" id="{08353515-BB86-4A7A-BC20-9DBFF21DF2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FB5EC9-193D-4FDE-B7E5-3D1CA1C8D092}"/>
              </a:ext>
            </a:extLst>
          </p:cNvPr>
          <p:cNvSpPr>
            <a:spLocks noGrp="1"/>
          </p:cNvSpPr>
          <p:nvPr>
            <p:ph type="sldNum" sz="quarter" idx="12"/>
          </p:nvPr>
        </p:nvSpPr>
        <p:spPr/>
        <p:txBody>
          <a:bodyPr/>
          <a:lstStyle/>
          <a:p>
            <a:fld id="{8CD883E8-DD96-43E4-8BE2-AE844736686B}" type="slidenum">
              <a:rPr lang="en-US" smtClean="0"/>
              <a:t>‹#›</a:t>
            </a:fld>
            <a:endParaRPr lang="en-US"/>
          </a:p>
        </p:txBody>
      </p:sp>
    </p:spTree>
    <p:extLst>
      <p:ext uri="{BB962C8B-B14F-4D97-AF65-F5344CB8AC3E}">
        <p14:creationId xmlns:p14="http://schemas.microsoft.com/office/powerpoint/2010/main" val="295886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6952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8438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3450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7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7921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5542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6496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8/31/2021</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750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8/31/2021</a:t>
            </a:fld>
            <a:endParaRPr lang="en-US"/>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58834276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34" r:id="rId6"/>
    <p:sldLayoutId id="2147483730" r:id="rId7"/>
    <p:sldLayoutId id="2147483731" r:id="rId8"/>
    <p:sldLayoutId id="2147483732" r:id="rId9"/>
    <p:sldLayoutId id="2147483733" r:id="rId10"/>
    <p:sldLayoutId id="2147483735"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F0A49-7337-4AE3-8D22-ED405DD6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CD3E2-850D-4189-9E4C-0D57A95B8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E241B-2830-4AAF-B350-446EE9AF2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44949-BF93-4FBC-AD40-E7AD82583121}" type="datetimeFigureOut">
              <a:rPr lang="en-US" smtClean="0"/>
              <a:t>8/31/2021</a:t>
            </a:fld>
            <a:endParaRPr lang="en-US"/>
          </a:p>
        </p:txBody>
      </p:sp>
      <p:sp>
        <p:nvSpPr>
          <p:cNvPr id="5" name="Footer Placeholder 4">
            <a:extLst>
              <a:ext uri="{FF2B5EF4-FFF2-40B4-BE49-F238E27FC236}">
                <a16:creationId xmlns:a16="http://schemas.microsoft.com/office/drawing/2014/main" id="{C4D89449-F3C1-463E-B745-5B7667A68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3967CB-6199-4579-85BD-B9613DFD0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883E8-DD96-43E4-8BE2-AE844736686B}" type="slidenum">
              <a:rPr lang="en-US" smtClean="0"/>
              <a:t>‹#›</a:t>
            </a:fld>
            <a:endParaRPr lang="en-US"/>
          </a:p>
        </p:txBody>
      </p:sp>
    </p:spTree>
    <p:extLst>
      <p:ext uri="{BB962C8B-B14F-4D97-AF65-F5344CB8AC3E}">
        <p14:creationId xmlns:p14="http://schemas.microsoft.com/office/powerpoint/2010/main" val="75124697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support.schoology.com/hc/en-us/articles/1500007017881-Schoology-Learning-2021-Product-Roadmap"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21things4educators.net/12_Interactive_Learning/define.html" TargetMode="External"/><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hyperlink" Target="https://21things4educators.net/12_Interactive_Learning/additional_resource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clever.com/in/rosevill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www.metagame.it/magic/57-analisi-set/1586-m15-clash-pack.html" TargetMode="Externa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lever.academy/quick-start-teachers" TargetMode="External"/><Relationship Id="rId2" Type="http://schemas.openxmlformats.org/officeDocument/2006/relationships/hyperlink" Target="https://support.clever.com/hc/s/?language=en_U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GAimEHczrcU?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C13D1C-7FE8-431A-AE88-C2EEA66C6187}"/>
              </a:ext>
            </a:extLst>
          </p:cNvPr>
          <p:cNvPicPr>
            <a:picLocks noChangeAspect="1"/>
          </p:cNvPicPr>
          <p:nvPr/>
        </p:nvPicPr>
        <p:blipFill rotWithShape="1">
          <a:blip r:embed="rId2">
            <a:alphaModFix/>
          </a:blip>
          <a:srcRect l="11091"/>
          <a:stretch/>
        </p:blipFill>
        <p:spPr>
          <a:xfrm>
            <a:off x="20" y="1571"/>
            <a:ext cx="12191980" cy="6856429"/>
          </a:xfrm>
          <a:prstGeom prst="rect">
            <a:avLst/>
          </a:prstGeom>
        </p:spPr>
      </p:pic>
      <p:sp useBgFill="1">
        <p:nvSpPr>
          <p:cNvPr id="11" name="Oval 10">
            <a:extLst>
              <a:ext uri="{FF2B5EF4-FFF2-40B4-BE49-F238E27FC236}">
                <a16:creationId xmlns:a16="http://schemas.microsoft.com/office/drawing/2014/main" id="{07F1F8E1-08C9-4C32-8CD0-F0DEB444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0159" y="2211978"/>
            <a:ext cx="3535679" cy="1425728"/>
          </a:xfrm>
        </p:spPr>
        <p:txBody>
          <a:bodyPr anchor="b">
            <a:normAutofit/>
          </a:bodyPr>
          <a:lstStyle/>
          <a:p>
            <a:pPr algn="ctr"/>
            <a:r>
              <a:rPr lang="en-US"/>
              <a:t>Welcome to a New Year</a:t>
            </a:r>
          </a:p>
        </p:txBody>
      </p:sp>
      <p:sp>
        <p:nvSpPr>
          <p:cNvPr id="3" name="Subtitle 2"/>
          <p:cNvSpPr>
            <a:spLocks noGrp="1"/>
          </p:cNvSpPr>
          <p:nvPr>
            <p:ph type="subTitle" idx="1"/>
          </p:nvPr>
        </p:nvSpPr>
        <p:spPr>
          <a:xfrm>
            <a:off x="1524000" y="4249360"/>
            <a:ext cx="3048000" cy="877585"/>
          </a:xfrm>
        </p:spPr>
        <p:txBody>
          <a:bodyPr>
            <a:normAutofit/>
          </a:bodyPr>
          <a:lstStyle/>
          <a:p>
            <a:pPr algn="ctr"/>
            <a:r>
              <a:rPr lang="en-US"/>
              <a:t>Blended Learning for the 2021-2022 school year</a:t>
            </a:r>
          </a:p>
        </p:txBody>
      </p:sp>
      <p:cxnSp>
        <p:nvCxnSpPr>
          <p:cNvPr id="13" name="Straight Connector 12">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lant, silhouette&#10;&#10;Description automatically generated">
            <a:extLst>
              <a:ext uri="{FF2B5EF4-FFF2-40B4-BE49-F238E27FC236}">
                <a16:creationId xmlns:a16="http://schemas.microsoft.com/office/drawing/2014/main" id="{4B6EF5D5-9485-4788-895E-B37BE62C5B46}"/>
              </a:ext>
            </a:extLst>
          </p:cNvPr>
          <p:cNvPicPr>
            <a:picLocks noChangeAspect="1"/>
          </p:cNvPicPr>
          <p:nvPr/>
        </p:nvPicPr>
        <p:blipFill rotWithShape="1">
          <a:blip r:embed="rId2"/>
          <a:srcRect r="13054"/>
          <a:stretch/>
        </p:blipFill>
        <p:spPr>
          <a:xfrm rot="10800000">
            <a:off x="3117" y="11"/>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itle 1">
            <a:extLst>
              <a:ext uri="{FF2B5EF4-FFF2-40B4-BE49-F238E27FC236}">
                <a16:creationId xmlns:a16="http://schemas.microsoft.com/office/drawing/2014/main" id="{657F680C-3908-40FB-BAF2-7C9C9F157595}"/>
              </a:ext>
            </a:extLst>
          </p:cNvPr>
          <p:cNvSpPr txBox="1">
            <a:spLocks/>
          </p:cNvSpPr>
          <p:nvPr/>
        </p:nvSpPr>
        <p:spPr>
          <a:xfrm rot="-1080000">
            <a:off x="170156" y="456011"/>
            <a:ext cx="2774629" cy="1564004"/>
          </a:xfrm>
          <a:prstGeom prst="rect">
            <a:avLst/>
          </a:prstGeom>
          <a:noFill/>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a:latin typeface="Arial Rounded MT Bold"/>
                <a:cs typeface="Calibri Light"/>
              </a:rPr>
              <a:t>New in</a:t>
            </a:r>
            <a:endParaRPr lang="en-US" sz="4000" u="sng">
              <a:latin typeface="Arial Rounded MT Bold" panose="020F0704030504030204" pitchFamily="34" charset="0"/>
              <a:cs typeface="Calibri Light"/>
            </a:endParaRPr>
          </a:p>
          <a:p>
            <a:r>
              <a:rPr lang="en-US" sz="4000" u="sng">
                <a:latin typeface="Arial Rounded MT Bold"/>
                <a:cs typeface="Calibri Light"/>
              </a:rPr>
              <a:t>Schoology!!!</a:t>
            </a:r>
            <a:endParaRPr lang="en-US" sz="4000" u="sng">
              <a:latin typeface="Arial Rounded MT Bold" panose="020F0704030504030204" pitchFamily="34" charset="0"/>
            </a:endParaRPr>
          </a:p>
        </p:txBody>
      </p:sp>
      <p:pic>
        <p:nvPicPr>
          <p:cNvPr id="5" name="Picture 7" descr="Graphical user interface, application, website&#10;&#10;Description automatically generated">
            <a:extLst>
              <a:ext uri="{FF2B5EF4-FFF2-40B4-BE49-F238E27FC236}">
                <a16:creationId xmlns:a16="http://schemas.microsoft.com/office/drawing/2014/main" id="{F4459509-5AFD-44D4-83AF-4B350CE88FB3}"/>
              </a:ext>
            </a:extLst>
          </p:cNvPr>
          <p:cNvPicPr>
            <a:picLocks noChangeAspect="1"/>
          </p:cNvPicPr>
          <p:nvPr/>
        </p:nvPicPr>
        <p:blipFill>
          <a:blip r:embed="rId3"/>
          <a:stretch>
            <a:fillRect/>
          </a:stretch>
        </p:blipFill>
        <p:spPr>
          <a:xfrm>
            <a:off x="1805797" y="2131239"/>
            <a:ext cx="9960632" cy="4536467"/>
          </a:xfrm>
          <a:prstGeom prst="rect">
            <a:avLst/>
          </a:prstGeom>
        </p:spPr>
      </p:pic>
      <p:sp>
        <p:nvSpPr>
          <p:cNvPr id="2" name="TextBox 1">
            <a:extLst>
              <a:ext uri="{FF2B5EF4-FFF2-40B4-BE49-F238E27FC236}">
                <a16:creationId xmlns:a16="http://schemas.microsoft.com/office/drawing/2014/main" id="{254FA2BE-44DD-47E3-889F-4BEE04C31B60}"/>
              </a:ext>
            </a:extLst>
          </p:cNvPr>
          <p:cNvSpPr txBox="1"/>
          <p:nvPr/>
        </p:nvSpPr>
        <p:spPr>
          <a:xfrm>
            <a:off x="5745192" y="468702"/>
            <a:ext cx="622252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ea typeface="+mn-lt"/>
                <a:cs typeface="+mn-lt"/>
              </a:rPr>
              <a:t>Course view in the Elementary experience. Folders and materials are displayed as cards for a more simplified view. Each item has a Featured Image displayed to the left.</a:t>
            </a:r>
            <a:endParaRPr lang="en-US" sz="2400"/>
          </a:p>
        </p:txBody>
      </p:sp>
    </p:spTree>
    <p:extLst>
      <p:ext uri="{BB962C8B-B14F-4D97-AF65-F5344CB8AC3E}">
        <p14:creationId xmlns:p14="http://schemas.microsoft.com/office/powerpoint/2010/main" val="197701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lant, silhouette&#10;&#10;Description automatically generated">
            <a:extLst>
              <a:ext uri="{FF2B5EF4-FFF2-40B4-BE49-F238E27FC236}">
                <a16:creationId xmlns:a16="http://schemas.microsoft.com/office/drawing/2014/main" id="{4B6EF5D5-9485-4788-895E-B37BE62C5B46}"/>
              </a:ext>
            </a:extLst>
          </p:cNvPr>
          <p:cNvPicPr>
            <a:picLocks noChangeAspect="1"/>
          </p:cNvPicPr>
          <p:nvPr/>
        </p:nvPicPr>
        <p:blipFill rotWithShape="1">
          <a:blip r:embed="rId2"/>
          <a:srcRect r="13054"/>
          <a:stretch/>
        </p:blipFill>
        <p:spPr>
          <a:xfrm rot="10800000">
            <a:off x="3117" y="11"/>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itle 1">
            <a:extLst>
              <a:ext uri="{FF2B5EF4-FFF2-40B4-BE49-F238E27FC236}">
                <a16:creationId xmlns:a16="http://schemas.microsoft.com/office/drawing/2014/main" id="{657F680C-3908-40FB-BAF2-7C9C9F157595}"/>
              </a:ext>
            </a:extLst>
          </p:cNvPr>
          <p:cNvSpPr txBox="1">
            <a:spLocks/>
          </p:cNvSpPr>
          <p:nvPr/>
        </p:nvSpPr>
        <p:spPr>
          <a:xfrm rot="-1080000">
            <a:off x="170156" y="456011"/>
            <a:ext cx="2774629" cy="1564004"/>
          </a:xfrm>
          <a:prstGeom prst="rect">
            <a:avLst/>
          </a:prstGeom>
          <a:noFill/>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a:latin typeface="Arial Rounded MT Bold"/>
                <a:cs typeface="Calibri Light"/>
              </a:rPr>
              <a:t>New in</a:t>
            </a:r>
            <a:endParaRPr lang="en-US" sz="4000" u="sng">
              <a:latin typeface="Arial Rounded MT Bold" panose="020F0704030504030204" pitchFamily="34" charset="0"/>
              <a:cs typeface="Calibri Light"/>
            </a:endParaRPr>
          </a:p>
          <a:p>
            <a:r>
              <a:rPr lang="en-US" sz="4000" u="sng">
                <a:latin typeface="Arial Rounded MT Bold"/>
                <a:cs typeface="Calibri Light"/>
              </a:rPr>
              <a:t>Schoology!!!</a:t>
            </a:r>
            <a:endParaRPr lang="en-US" sz="4000" u="sng">
              <a:latin typeface="Arial Rounded MT Bold" panose="020F0704030504030204" pitchFamily="34" charset="0"/>
            </a:endParaRPr>
          </a:p>
        </p:txBody>
      </p:sp>
      <p:pic>
        <p:nvPicPr>
          <p:cNvPr id="8" name="Picture 8" descr="Graphical user interface, website&#10;&#10;Description automatically generated">
            <a:extLst>
              <a:ext uri="{FF2B5EF4-FFF2-40B4-BE49-F238E27FC236}">
                <a16:creationId xmlns:a16="http://schemas.microsoft.com/office/drawing/2014/main" id="{087E8EA5-D839-4EA7-B350-DB9602FB3B6F}"/>
              </a:ext>
            </a:extLst>
          </p:cNvPr>
          <p:cNvPicPr>
            <a:picLocks noChangeAspect="1"/>
          </p:cNvPicPr>
          <p:nvPr/>
        </p:nvPicPr>
        <p:blipFill>
          <a:blip r:embed="rId3"/>
          <a:stretch>
            <a:fillRect/>
          </a:stretch>
        </p:blipFill>
        <p:spPr>
          <a:xfrm>
            <a:off x="3128515" y="1916110"/>
            <a:ext cx="8982972" cy="4621668"/>
          </a:xfrm>
          <a:prstGeom prst="rect">
            <a:avLst/>
          </a:prstGeom>
        </p:spPr>
      </p:pic>
      <p:sp>
        <p:nvSpPr>
          <p:cNvPr id="9" name="TextBox 8">
            <a:extLst>
              <a:ext uri="{FF2B5EF4-FFF2-40B4-BE49-F238E27FC236}">
                <a16:creationId xmlns:a16="http://schemas.microsoft.com/office/drawing/2014/main" id="{B24F000D-EA0E-4B9C-B6B6-4FD09AEF55CF}"/>
              </a:ext>
            </a:extLst>
          </p:cNvPr>
          <p:cNvSpPr txBox="1"/>
          <p:nvPr/>
        </p:nvSpPr>
        <p:spPr>
          <a:xfrm>
            <a:off x="5486400" y="669986"/>
            <a:ext cx="68838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ea typeface="+mn-lt"/>
                <a:cs typeface="+mn-lt"/>
              </a:rPr>
              <a:t>Assignment view in the Elementary experience. Materials are displayed in a simplified full-page view.</a:t>
            </a:r>
            <a:endParaRPr lang="en-US" sz="2400"/>
          </a:p>
        </p:txBody>
      </p:sp>
    </p:spTree>
    <p:extLst>
      <p:ext uri="{BB962C8B-B14F-4D97-AF65-F5344CB8AC3E}">
        <p14:creationId xmlns:p14="http://schemas.microsoft.com/office/powerpoint/2010/main" val="169860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lant, silhouette&#10;&#10;Description automatically generated">
            <a:extLst>
              <a:ext uri="{FF2B5EF4-FFF2-40B4-BE49-F238E27FC236}">
                <a16:creationId xmlns:a16="http://schemas.microsoft.com/office/drawing/2014/main" id="{4B6EF5D5-9485-4788-895E-B37BE62C5B46}"/>
              </a:ext>
            </a:extLst>
          </p:cNvPr>
          <p:cNvPicPr>
            <a:picLocks noChangeAspect="1"/>
          </p:cNvPicPr>
          <p:nvPr/>
        </p:nvPicPr>
        <p:blipFill rotWithShape="1">
          <a:blip r:embed="rId2"/>
          <a:srcRect r="13054"/>
          <a:stretch/>
        </p:blipFill>
        <p:spPr>
          <a:xfrm rot="10800000">
            <a:off x="3117" y="11"/>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itle 1">
            <a:extLst>
              <a:ext uri="{FF2B5EF4-FFF2-40B4-BE49-F238E27FC236}">
                <a16:creationId xmlns:a16="http://schemas.microsoft.com/office/drawing/2014/main" id="{657F680C-3908-40FB-BAF2-7C9C9F157595}"/>
              </a:ext>
            </a:extLst>
          </p:cNvPr>
          <p:cNvSpPr txBox="1">
            <a:spLocks/>
          </p:cNvSpPr>
          <p:nvPr/>
        </p:nvSpPr>
        <p:spPr>
          <a:xfrm rot="-1080000">
            <a:off x="170156" y="456011"/>
            <a:ext cx="2774629" cy="1564004"/>
          </a:xfrm>
          <a:prstGeom prst="rect">
            <a:avLst/>
          </a:prstGeom>
          <a:noFill/>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a:latin typeface="Arial Rounded MT Bold"/>
                <a:cs typeface="Calibri Light"/>
              </a:rPr>
              <a:t>New in</a:t>
            </a:r>
            <a:endParaRPr lang="en-US" sz="4000" u="sng">
              <a:latin typeface="Arial Rounded MT Bold" panose="020F0704030504030204" pitchFamily="34" charset="0"/>
              <a:cs typeface="Calibri Light"/>
            </a:endParaRPr>
          </a:p>
          <a:p>
            <a:r>
              <a:rPr lang="en-US" sz="4000" u="sng">
                <a:latin typeface="Arial Rounded MT Bold"/>
                <a:cs typeface="Calibri Light"/>
              </a:rPr>
              <a:t>Schoology!!!</a:t>
            </a:r>
            <a:endParaRPr lang="en-US" sz="4000" u="sng">
              <a:latin typeface="Arial Rounded MT Bold" panose="020F0704030504030204" pitchFamily="34" charset="0"/>
            </a:endParaRPr>
          </a:p>
        </p:txBody>
      </p:sp>
      <p:pic>
        <p:nvPicPr>
          <p:cNvPr id="7" name="Picture 7" descr="A picture containing metalware, gear&#10;&#10;Description automatically generated">
            <a:extLst>
              <a:ext uri="{FF2B5EF4-FFF2-40B4-BE49-F238E27FC236}">
                <a16:creationId xmlns:a16="http://schemas.microsoft.com/office/drawing/2014/main" id="{CB9012A0-89AF-4ECC-9C60-B8A3152557CB}"/>
              </a:ext>
            </a:extLst>
          </p:cNvPr>
          <p:cNvPicPr>
            <a:picLocks noChangeAspect="1"/>
          </p:cNvPicPr>
          <p:nvPr/>
        </p:nvPicPr>
        <p:blipFill>
          <a:blip r:embed="rId3"/>
          <a:stretch>
            <a:fillRect/>
          </a:stretch>
        </p:blipFill>
        <p:spPr>
          <a:xfrm>
            <a:off x="87352" y="2832555"/>
            <a:ext cx="2743198" cy="1192889"/>
          </a:xfrm>
          <a:prstGeom prst="rect">
            <a:avLst/>
          </a:prstGeom>
        </p:spPr>
      </p:pic>
      <p:sp>
        <p:nvSpPr>
          <p:cNvPr id="2" name="TextBox 1">
            <a:extLst>
              <a:ext uri="{FF2B5EF4-FFF2-40B4-BE49-F238E27FC236}">
                <a16:creationId xmlns:a16="http://schemas.microsoft.com/office/drawing/2014/main" id="{C6F6A57D-2043-4AF5-9656-01F46F7BAEA3}"/>
              </a:ext>
            </a:extLst>
          </p:cNvPr>
          <p:cNvSpPr txBox="1"/>
          <p:nvPr/>
        </p:nvSpPr>
        <p:spPr>
          <a:xfrm>
            <a:off x="91786" y="4715741"/>
            <a:ext cx="2743199" cy="120032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4"/>
              </a:rPr>
              <a:t>For more information and a tour of the Elementary Experience check out this video at the 9:27 mark.</a:t>
            </a:r>
            <a:endParaRPr lang="en-US">
              <a:cs typeface="Calibri"/>
            </a:endParaRPr>
          </a:p>
        </p:txBody>
      </p:sp>
      <p:pic>
        <p:nvPicPr>
          <p:cNvPr id="3" name="Picture 4" descr="Graphical user interface, text, application, email&#10;&#10;Description automatically generated">
            <a:extLst>
              <a:ext uri="{FF2B5EF4-FFF2-40B4-BE49-F238E27FC236}">
                <a16:creationId xmlns:a16="http://schemas.microsoft.com/office/drawing/2014/main" id="{62F97A76-E473-41DD-B6A0-ABFB12C6ED68}"/>
              </a:ext>
            </a:extLst>
          </p:cNvPr>
          <p:cNvPicPr>
            <a:picLocks noChangeAspect="1"/>
          </p:cNvPicPr>
          <p:nvPr/>
        </p:nvPicPr>
        <p:blipFill>
          <a:blip r:embed="rId5"/>
          <a:stretch>
            <a:fillRect/>
          </a:stretch>
        </p:blipFill>
        <p:spPr>
          <a:xfrm>
            <a:off x="4293080" y="69662"/>
            <a:ext cx="7703387" cy="6603657"/>
          </a:xfrm>
          <a:prstGeom prst="rect">
            <a:avLst/>
          </a:prstGeom>
        </p:spPr>
      </p:pic>
    </p:spTree>
    <p:extLst>
      <p:ext uri="{BB962C8B-B14F-4D97-AF65-F5344CB8AC3E}">
        <p14:creationId xmlns:p14="http://schemas.microsoft.com/office/powerpoint/2010/main" val="20753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C13D1C-7FE8-431A-AE88-C2EEA66C6187}"/>
              </a:ext>
            </a:extLst>
          </p:cNvPr>
          <p:cNvPicPr>
            <a:picLocks noChangeAspect="1"/>
          </p:cNvPicPr>
          <p:nvPr/>
        </p:nvPicPr>
        <p:blipFill rotWithShape="1">
          <a:blip r:embed="rId2">
            <a:alphaModFix/>
          </a:blip>
          <a:srcRect l="11091"/>
          <a:stretch/>
        </p:blipFill>
        <p:spPr>
          <a:xfrm>
            <a:off x="-20654" y="1571"/>
            <a:ext cx="12191980" cy="6856429"/>
          </a:xfrm>
          <a:prstGeom prst="rect">
            <a:avLst/>
          </a:prstGeom>
        </p:spPr>
      </p:pic>
      <p:sp useBgFill="1">
        <p:nvSpPr>
          <p:cNvPr id="20" name="Rectangle 19">
            <a:extLst>
              <a:ext uri="{FF2B5EF4-FFF2-40B4-BE49-F238E27FC236}">
                <a16:creationId xmlns:a16="http://schemas.microsoft.com/office/drawing/2014/main" id="{3898FA35-B55D-44B7-9A7D-57C57A4A6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524000"/>
            <a:ext cx="9144000" cy="38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75676" y="2128735"/>
            <a:ext cx="6222978" cy="924432"/>
          </a:xfrm>
        </p:spPr>
        <p:txBody>
          <a:bodyPr anchor="b">
            <a:normAutofit/>
          </a:bodyPr>
          <a:lstStyle/>
          <a:p>
            <a:pPr algn="ctr"/>
            <a:r>
              <a:rPr lang="en-US"/>
              <a:t>Blended Learning</a:t>
            </a:r>
          </a:p>
        </p:txBody>
      </p:sp>
      <p:sp>
        <p:nvSpPr>
          <p:cNvPr id="3" name="Subtitle 2"/>
          <p:cNvSpPr>
            <a:spLocks noGrp="1"/>
          </p:cNvSpPr>
          <p:nvPr>
            <p:ph type="subTitle" idx="1"/>
          </p:nvPr>
        </p:nvSpPr>
        <p:spPr>
          <a:xfrm>
            <a:off x="2262753" y="4047117"/>
            <a:ext cx="7625166" cy="924433"/>
          </a:xfrm>
        </p:spPr>
        <p:txBody>
          <a:bodyPr>
            <a:normAutofit fontScale="77500" lnSpcReduction="20000"/>
          </a:bodyPr>
          <a:lstStyle/>
          <a:p>
            <a:pPr algn="ctr"/>
            <a:r>
              <a:rPr lang="en-US"/>
              <a:t>*How can I use what I  and the students learned about technology and blend it into my traditional classroom?</a:t>
            </a:r>
          </a:p>
          <a:p>
            <a:pPr algn="ctr"/>
            <a:r>
              <a:rPr lang="en-US"/>
              <a:t>*How can I continue to use the technology that we have available  in a  face-to-face setting?</a:t>
            </a:r>
          </a:p>
          <a:p>
            <a:pPr algn="ctr"/>
            <a:endParaRPr lang="en-US"/>
          </a:p>
          <a:p>
            <a:pPr algn="ctr"/>
            <a:endParaRPr lang="en-US"/>
          </a:p>
        </p:txBody>
      </p:sp>
      <p:cxnSp>
        <p:nvCxnSpPr>
          <p:cNvPr id="22" name="Straight Connector 21">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2"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8779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9A25-638B-42E1-8636-881E6310B15E}"/>
              </a:ext>
            </a:extLst>
          </p:cNvPr>
          <p:cNvSpPr>
            <a:spLocks noGrp="1"/>
          </p:cNvSpPr>
          <p:nvPr>
            <p:ph type="title"/>
          </p:nvPr>
        </p:nvSpPr>
        <p:spPr>
          <a:xfrm>
            <a:off x="1429566" y="686012"/>
            <a:ext cx="9339075" cy="411860"/>
          </a:xfrm>
        </p:spPr>
        <p:txBody>
          <a:bodyPr/>
          <a:lstStyle/>
          <a:p>
            <a:r>
              <a:rPr lang="en-US"/>
              <a:t>BLENDED Learning Tips</a:t>
            </a:r>
          </a:p>
        </p:txBody>
      </p:sp>
      <p:sp>
        <p:nvSpPr>
          <p:cNvPr id="3" name="Content Placeholder 2">
            <a:extLst>
              <a:ext uri="{FF2B5EF4-FFF2-40B4-BE49-F238E27FC236}">
                <a16:creationId xmlns:a16="http://schemas.microsoft.com/office/drawing/2014/main" id="{EE7146D3-690B-4F29-A3E1-78090572BDBA}"/>
              </a:ext>
            </a:extLst>
          </p:cNvPr>
          <p:cNvSpPr>
            <a:spLocks noGrp="1"/>
          </p:cNvSpPr>
          <p:nvPr>
            <p:ph idx="1"/>
          </p:nvPr>
        </p:nvSpPr>
        <p:spPr/>
        <p:txBody>
          <a:bodyPr vert="horz" lIns="91440" tIns="45720" rIns="91440" bIns="45720" rtlCol="0" anchor="t">
            <a:normAutofit/>
          </a:bodyPr>
          <a:lstStyle/>
          <a:p>
            <a:pPr marL="0" indent="0">
              <a:buNone/>
            </a:pPr>
            <a:endParaRPr lang="en-US" sz="2800"/>
          </a:p>
          <a:p>
            <a:endParaRPr lang="en-US"/>
          </a:p>
        </p:txBody>
      </p:sp>
      <p:pic>
        <p:nvPicPr>
          <p:cNvPr id="6" name="Picture 6" descr="Diagram, text&#10;&#10;Description automatically generated">
            <a:extLst>
              <a:ext uri="{FF2B5EF4-FFF2-40B4-BE49-F238E27FC236}">
                <a16:creationId xmlns:a16="http://schemas.microsoft.com/office/drawing/2014/main" id="{51F83C1B-7831-40F9-A676-243BB05AEFF2}"/>
              </a:ext>
            </a:extLst>
          </p:cNvPr>
          <p:cNvPicPr>
            <a:picLocks noChangeAspect="1"/>
          </p:cNvPicPr>
          <p:nvPr/>
        </p:nvPicPr>
        <p:blipFill>
          <a:blip r:embed="rId2"/>
          <a:stretch>
            <a:fillRect/>
          </a:stretch>
        </p:blipFill>
        <p:spPr>
          <a:xfrm>
            <a:off x="684363" y="1404762"/>
            <a:ext cx="10852028" cy="5126778"/>
          </a:xfrm>
          <a:prstGeom prst="rect">
            <a:avLst/>
          </a:prstGeom>
        </p:spPr>
      </p:pic>
    </p:spTree>
    <p:extLst>
      <p:ext uri="{BB962C8B-B14F-4D97-AF65-F5344CB8AC3E}">
        <p14:creationId xmlns:p14="http://schemas.microsoft.com/office/powerpoint/2010/main" val="303590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AD833-A3DF-4FF7-B295-DEE4109E8C6B}"/>
              </a:ext>
            </a:extLst>
          </p:cNvPr>
          <p:cNvSpPr txBox="1"/>
          <p:nvPr/>
        </p:nvSpPr>
        <p:spPr>
          <a:xfrm>
            <a:off x="708500" y="556637"/>
            <a:ext cx="4558309" cy="2536926"/>
          </a:xfrm>
          <a:prstGeom prst="rect">
            <a:avLst/>
          </a:prstGeom>
        </p:spPr>
        <p:txBody>
          <a:bodyPr vert="horz" lIns="91440" tIns="45720" rIns="91440" bIns="45720" rtlCol="0" anchor="t">
            <a:normAutofit/>
          </a:bodyPr>
          <a:lstStyle/>
          <a:p>
            <a:pPr marL="114300" defTabSz="914400">
              <a:lnSpc>
                <a:spcPct val="90000"/>
              </a:lnSpc>
              <a:spcAft>
                <a:spcPts val="600"/>
              </a:spcAft>
            </a:pPr>
            <a:r>
              <a:rPr lang="en-US" sz="3200"/>
              <a:t>1.  Schedule time to blend technology while teaching face to face.</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endParaRPr lang="en-US"/>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descr="A picture containing text, computer, person, indoor&#10;&#10;Description automatically generated">
            <a:extLst>
              <a:ext uri="{FF2B5EF4-FFF2-40B4-BE49-F238E27FC236}">
                <a16:creationId xmlns:a16="http://schemas.microsoft.com/office/drawing/2014/main" id="{30054B24-2172-4A74-BB8C-73D7CC823E35}"/>
              </a:ext>
            </a:extLst>
          </p:cNvPr>
          <p:cNvPicPr>
            <a:picLocks noChangeAspect="1"/>
          </p:cNvPicPr>
          <p:nvPr/>
        </p:nvPicPr>
        <p:blipFill>
          <a:blip r:embed="rId2"/>
          <a:stretch>
            <a:fillRect/>
          </a:stretch>
        </p:blipFill>
        <p:spPr>
          <a:xfrm>
            <a:off x="8793193" y="7020"/>
            <a:ext cx="3418935" cy="1984411"/>
          </a:xfrm>
          <a:prstGeom prst="rect">
            <a:avLst/>
          </a:prstGeom>
        </p:spPr>
      </p:pic>
      <p:pic>
        <p:nvPicPr>
          <p:cNvPr id="5" name="Picture 6">
            <a:extLst>
              <a:ext uri="{FF2B5EF4-FFF2-40B4-BE49-F238E27FC236}">
                <a16:creationId xmlns:a16="http://schemas.microsoft.com/office/drawing/2014/main" id="{2EC52E66-CD3A-40FD-B257-F891B6BBBDFE}"/>
              </a:ext>
            </a:extLst>
          </p:cNvPr>
          <p:cNvPicPr>
            <a:picLocks noChangeAspect="1"/>
          </p:cNvPicPr>
          <p:nvPr/>
        </p:nvPicPr>
        <p:blipFill>
          <a:blip r:embed="rId3"/>
          <a:stretch>
            <a:fillRect/>
          </a:stretch>
        </p:blipFill>
        <p:spPr>
          <a:xfrm>
            <a:off x="9540815" y="4836466"/>
            <a:ext cx="2671313" cy="2015860"/>
          </a:xfrm>
          <a:prstGeom prst="rect">
            <a:avLst/>
          </a:prstGeom>
        </p:spPr>
      </p:pic>
      <p:pic>
        <p:nvPicPr>
          <p:cNvPr id="7" name="Picture 9">
            <a:extLst>
              <a:ext uri="{FF2B5EF4-FFF2-40B4-BE49-F238E27FC236}">
                <a16:creationId xmlns:a16="http://schemas.microsoft.com/office/drawing/2014/main" id="{3454E60A-435D-4F07-B413-D9D7A95CB24D}"/>
              </a:ext>
            </a:extLst>
          </p:cNvPr>
          <p:cNvPicPr>
            <a:picLocks noChangeAspect="1"/>
          </p:cNvPicPr>
          <p:nvPr/>
        </p:nvPicPr>
        <p:blipFill>
          <a:blip r:embed="rId4"/>
          <a:stretch>
            <a:fillRect/>
          </a:stretch>
        </p:blipFill>
        <p:spPr>
          <a:xfrm>
            <a:off x="6162135" y="3243515"/>
            <a:ext cx="2426900" cy="1909352"/>
          </a:xfrm>
          <a:prstGeom prst="rect">
            <a:avLst/>
          </a:prstGeom>
        </p:spPr>
      </p:pic>
      <p:graphicFrame>
        <p:nvGraphicFramePr>
          <p:cNvPr id="20" name="TextBox 8">
            <a:extLst>
              <a:ext uri="{FF2B5EF4-FFF2-40B4-BE49-F238E27FC236}">
                <a16:creationId xmlns:a16="http://schemas.microsoft.com/office/drawing/2014/main" id="{1463F3B9-9401-47CF-B896-5DDF28AB3A88}"/>
              </a:ext>
            </a:extLst>
          </p:cNvPr>
          <p:cNvGraphicFramePr/>
          <p:nvPr>
            <p:extLst>
              <p:ext uri="{D42A27DB-BD31-4B8C-83A1-F6EECF244321}">
                <p14:modId xmlns:p14="http://schemas.microsoft.com/office/powerpoint/2010/main" val="3698759349"/>
              </p:ext>
            </p:extLst>
          </p:nvPr>
        </p:nvGraphicFramePr>
        <p:xfrm>
          <a:off x="405943" y="2652789"/>
          <a:ext cx="5299206" cy="40687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0515179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7483ECBB-243A-4BFA-B9BA-4BA1AD228FC6}"/>
              </a:ext>
            </a:extLst>
          </p:cNvPr>
          <p:cNvPicPr>
            <a:picLocks noChangeAspect="1"/>
          </p:cNvPicPr>
          <p:nvPr/>
        </p:nvPicPr>
        <p:blipFill rotWithShape="1">
          <a:blip r:embed="rId2">
            <a:alphaModFix amt="50000"/>
          </a:blip>
          <a:srcRect l="44796" r="538"/>
          <a:stretch/>
        </p:blipFill>
        <p:spPr>
          <a:xfrm>
            <a:off x="20" y="10"/>
            <a:ext cx="6095979" cy="6857990"/>
          </a:xfrm>
          <a:prstGeom prst="rect">
            <a:avLst/>
          </a:prstGeom>
        </p:spPr>
      </p:pic>
      <p:sp>
        <p:nvSpPr>
          <p:cNvPr id="2" name="Title 1">
            <a:extLst>
              <a:ext uri="{FF2B5EF4-FFF2-40B4-BE49-F238E27FC236}">
                <a16:creationId xmlns:a16="http://schemas.microsoft.com/office/drawing/2014/main" id="{70CE434E-AADE-48A2-8B58-95594D36897A}"/>
              </a:ext>
            </a:extLst>
          </p:cNvPr>
          <p:cNvSpPr>
            <a:spLocks noGrp="1"/>
          </p:cNvSpPr>
          <p:nvPr>
            <p:ph type="title"/>
          </p:nvPr>
        </p:nvSpPr>
        <p:spPr>
          <a:xfrm>
            <a:off x="1028700" y="1025718"/>
            <a:ext cx="4057650" cy="4770783"/>
          </a:xfrm>
        </p:spPr>
        <p:txBody>
          <a:bodyPr anchor="ctr">
            <a:normAutofit/>
          </a:bodyPr>
          <a:lstStyle/>
          <a:p>
            <a:pPr algn="ctr"/>
            <a:r>
              <a:rPr lang="en-US">
                <a:solidFill>
                  <a:srgbClr val="FFFFFF"/>
                </a:solidFill>
              </a:rPr>
              <a:t>Share your ideas!</a:t>
            </a:r>
          </a:p>
        </p:txBody>
      </p:sp>
      <p:sp>
        <p:nvSpPr>
          <p:cNvPr id="3" name="Content Placeholder 2">
            <a:extLst>
              <a:ext uri="{FF2B5EF4-FFF2-40B4-BE49-F238E27FC236}">
                <a16:creationId xmlns:a16="http://schemas.microsoft.com/office/drawing/2014/main" id="{57E0F2E7-015A-4739-BCB8-4E74204E5247}"/>
              </a:ext>
            </a:extLst>
          </p:cNvPr>
          <p:cNvSpPr>
            <a:spLocks noGrp="1"/>
          </p:cNvSpPr>
          <p:nvPr>
            <p:ph idx="1"/>
          </p:nvPr>
        </p:nvSpPr>
        <p:spPr>
          <a:xfrm>
            <a:off x="7179972" y="762000"/>
            <a:ext cx="3825025" cy="5334000"/>
          </a:xfrm>
        </p:spPr>
        <p:txBody>
          <a:bodyPr anchor="ctr">
            <a:normAutofit/>
          </a:bodyPr>
          <a:lstStyle/>
          <a:p>
            <a:r>
              <a:rPr lang="en-US" sz="2400" b="1"/>
              <a:t>How did you use the new technology in your classroom last year?</a:t>
            </a:r>
          </a:p>
          <a:p>
            <a:r>
              <a:rPr lang="en-US" sz="2400" b="1"/>
              <a:t>How do you plan to use the technology this year?</a:t>
            </a:r>
          </a:p>
          <a:p>
            <a:r>
              <a:rPr lang="en-US" sz="2400" b="1"/>
              <a:t>Any great ideas?</a:t>
            </a:r>
          </a:p>
          <a:p>
            <a:pPr marL="0" indent="0">
              <a:buNone/>
            </a:pPr>
            <a:endParaRPr lang="en-US" sz="2400" b="1"/>
          </a:p>
          <a:p>
            <a:r>
              <a:rPr lang="en-US" sz="2400" b="1">
                <a:solidFill>
                  <a:srgbClr val="FFFF00"/>
                </a:solidFill>
              </a:rPr>
              <a:t>Share them in the chat!</a:t>
            </a:r>
          </a:p>
        </p:txBody>
      </p:sp>
    </p:spTree>
    <p:extLst>
      <p:ext uri="{BB962C8B-B14F-4D97-AF65-F5344CB8AC3E}">
        <p14:creationId xmlns:p14="http://schemas.microsoft.com/office/powerpoint/2010/main" val="287281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AD833-A3DF-4FF7-B295-DEE4109E8C6B}"/>
              </a:ext>
            </a:extLst>
          </p:cNvPr>
          <p:cNvSpPr txBox="1"/>
          <p:nvPr/>
        </p:nvSpPr>
        <p:spPr>
          <a:xfrm>
            <a:off x="821042" y="949531"/>
            <a:ext cx="4558309" cy="2536926"/>
          </a:xfrm>
          <a:prstGeom prst="rect">
            <a:avLst/>
          </a:prstGeom>
        </p:spPr>
        <p:txBody>
          <a:bodyPr vert="horz" lIns="91440" tIns="45720" rIns="91440" bIns="45720" rtlCol="0" anchor="t">
            <a:normAutofit/>
          </a:bodyPr>
          <a:lstStyle/>
          <a:p>
            <a:pPr marL="114300" defTabSz="914400">
              <a:lnSpc>
                <a:spcPct val="90000"/>
              </a:lnSpc>
              <a:spcAft>
                <a:spcPts val="600"/>
              </a:spcAft>
            </a:pPr>
            <a:r>
              <a:rPr lang="en-US" sz="3200"/>
              <a:t>2.  Utilize the online components of Reading Mastery, Everyday Math, and, TCI and Wonders.</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endParaRPr lang="en-US"/>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89DEFF43-3C66-4DDD-8EB1-9C35EF441904}"/>
              </a:ext>
            </a:extLst>
          </p:cNvPr>
          <p:cNvPicPr>
            <a:picLocks noChangeAspect="1"/>
          </p:cNvPicPr>
          <p:nvPr/>
        </p:nvPicPr>
        <p:blipFill rotWithShape="1">
          <a:blip r:embed="rId2">
            <a:extLst>
              <a:ext uri="{28A0092B-C50C-407E-A947-70E740481C1C}">
                <a14:useLocalDpi xmlns:a14="http://schemas.microsoft.com/office/drawing/2010/main" val="0"/>
              </a:ext>
            </a:extLst>
          </a:blip>
          <a:srcRect t="5354" r="-3" b="15605"/>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7" descr="Logo&#10;&#10;Description automatically generated">
            <a:extLst>
              <a:ext uri="{FF2B5EF4-FFF2-40B4-BE49-F238E27FC236}">
                <a16:creationId xmlns:a16="http://schemas.microsoft.com/office/drawing/2014/main" id="{33568C90-9CF8-4D6F-8882-7D69798F404D}"/>
              </a:ext>
            </a:extLst>
          </p:cNvPr>
          <p:cNvPicPr>
            <a:picLocks noChangeAspect="1"/>
          </p:cNvPicPr>
          <p:nvPr/>
        </p:nvPicPr>
        <p:blipFill rotWithShape="1">
          <a:blip r:embed="rId3">
            <a:extLst>
              <a:ext uri="{28A0092B-C50C-407E-A947-70E740481C1C}">
                <a14:useLocalDpi xmlns:a14="http://schemas.microsoft.com/office/drawing/2010/main" val="0"/>
              </a:ext>
            </a:extLst>
          </a:blip>
          <a:srcRect l="15612" r="-2" b="-2"/>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7" name="Freeform: Shape 1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gelatin&#10;&#10;Description automatically generated">
            <a:extLst>
              <a:ext uri="{FF2B5EF4-FFF2-40B4-BE49-F238E27FC236}">
                <a16:creationId xmlns:a16="http://schemas.microsoft.com/office/drawing/2014/main" id="{2AA22106-C8D0-42A5-8CFD-9472406DA981}"/>
              </a:ext>
            </a:extLst>
          </p:cNvPr>
          <p:cNvPicPr>
            <a:picLocks noChangeAspect="1"/>
          </p:cNvPicPr>
          <p:nvPr/>
        </p:nvPicPr>
        <p:blipFill rotWithShape="1">
          <a:blip r:embed="rId4">
            <a:extLst>
              <a:ext uri="{28A0092B-C50C-407E-A947-70E740481C1C}">
                <a14:useLocalDpi xmlns:a14="http://schemas.microsoft.com/office/drawing/2010/main" val="0"/>
              </a:ext>
            </a:extLst>
          </a:blip>
          <a:srcRect r="1" b="18423"/>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9" name="TextBox 8">
            <a:extLst>
              <a:ext uri="{FF2B5EF4-FFF2-40B4-BE49-F238E27FC236}">
                <a16:creationId xmlns:a16="http://schemas.microsoft.com/office/drawing/2014/main" id="{E8C729F0-9C7F-4051-B2F2-36018C7E8E61}"/>
              </a:ext>
            </a:extLst>
          </p:cNvPr>
          <p:cNvSpPr txBox="1"/>
          <p:nvPr/>
        </p:nvSpPr>
        <p:spPr>
          <a:xfrm>
            <a:off x="340963" y="4032250"/>
            <a:ext cx="5299206" cy="2215991"/>
          </a:xfrm>
          <a:prstGeom prst="rect">
            <a:avLst/>
          </a:prstGeom>
          <a:noFill/>
        </p:spPr>
        <p:txBody>
          <a:bodyPr wrap="square" rtlCol="0">
            <a:spAutoFit/>
          </a:bodyPr>
          <a:lstStyle/>
          <a:p>
            <a:pPr marL="285750" indent="-285750">
              <a:buFont typeface="Arial" panose="020B0604020202020204" pitchFamily="34" charset="0"/>
              <a:buChar char="•"/>
            </a:pPr>
            <a:r>
              <a:rPr lang="en-US" sz="2400"/>
              <a:t>Online activities and games</a:t>
            </a:r>
          </a:p>
          <a:p>
            <a:pPr marL="285750" indent="-285750">
              <a:buFont typeface="Arial" panose="020B0604020202020204" pitchFamily="34" charset="0"/>
              <a:buChar char="•"/>
            </a:pPr>
            <a:r>
              <a:rPr lang="en-US" sz="2400"/>
              <a:t>Editable online worksheets</a:t>
            </a:r>
          </a:p>
          <a:p>
            <a:pPr marL="285750" indent="-285750">
              <a:buFont typeface="Arial" panose="020B0604020202020204" pitchFamily="34" charset="0"/>
              <a:buChar char="•"/>
            </a:pPr>
            <a:r>
              <a:rPr lang="en-US" sz="2400"/>
              <a:t>Summative tests</a:t>
            </a:r>
          </a:p>
          <a:p>
            <a:pPr marL="285750" indent="-285750">
              <a:buFont typeface="Arial" panose="020B0604020202020204" pitchFamily="34" charset="0"/>
              <a:buChar char="•"/>
            </a:pPr>
            <a:r>
              <a:rPr lang="en-US" sz="2400"/>
              <a:t>Absent students can access work at home</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7918500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DE77F2-18D0-49FF-860C-62E2AC42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1"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F18F9-8509-4ED0-9CAA-0841B60F5E63}"/>
              </a:ext>
            </a:extLst>
          </p:cNvPr>
          <p:cNvSpPr>
            <a:spLocks noGrp="1"/>
          </p:cNvSpPr>
          <p:nvPr>
            <p:ph type="title"/>
          </p:nvPr>
        </p:nvSpPr>
        <p:spPr>
          <a:xfrm>
            <a:off x="1043180" y="1524000"/>
            <a:ext cx="4009639" cy="3810000"/>
          </a:xfrm>
        </p:spPr>
        <p:txBody>
          <a:bodyPr vert="horz" lIns="91440" tIns="45720" rIns="91440" bIns="45720" rtlCol="0" anchor="ctr">
            <a:normAutofit/>
          </a:bodyPr>
          <a:lstStyle/>
          <a:p>
            <a:pPr algn="ctr"/>
            <a:r>
              <a:rPr lang="en-US">
                <a:solidFill>
                  <a:schemeClr val="bg1"/>
                </a:solidFill>
              </a:rPr>
              <a:t>Why Interactives?</a:t>
            </a:r>
          </a:p>
        </p:txBody>
      </p:sp>
      <p:pic>
        <p:nvPicPr>
          <p:cNvPr id="5" name="Picture 5" descr="Text&#10;&#10;Description automatically generated">
            <a:extLst>
              <a:ext uri="{FF2B5EF4-FFF2-40B4-BE49-F238E27FC236}">
                <a16:creationId xmlns:a16="http://schemas.microsoft.com/office/drawing/2014/main" id="{91B28914-F69B-4A2D-A674-7783D74C00FE}"/>
              </a:ext>
            </a:extLst>
          </p:cNvPr>
          <p:cNvPicPr>
            <a:picLocks noGrp="1" noChangeAspect="1"/>
          </p:cNvPicPr>
          <p:nvPr>
            <p:ph idx="1"/>
          </p:nvPr>
        </p:nvPicPr>
        <p:blipFill>
          <a:blip r:embed="rId2"/>
          <a:stretch>
            <a:fillRect/>
          </a:stretch>
        </p:blipFill>
        <p:spPr>
          <a:xfrm>
            <a:off x="6441232" y="340626"/>
            <a:ext cx="5607887" cy="3853129"/>
          </a:xfrm>
        </p:spPr>
      </p:pic>
      <p:pic>
        <p:nvPicPr>
          <p:cNvPr id="6" name="Picture 6">
            <a:extLst>
              <a:ext uri="{FF2B5EF4-FFF2-40B4-BE49-F238E27FC236}">
                <a16:creationId xmlns:a16="http://schemas.microsoft.com/office/drawing/2014/main" id="{453AE466-A353-4F22-97E6-3C2D007A8E04}"/>
              </a:ext>
            </a:extLst>
          </p:cNvPr>
          <p:cNvPicPr>
            <a:picLocks noChangeAspect="1"/>
          </p:cNvPicPr>
          <p:nvPr/>
        </p:nvPicPr>
        <p:blipFill>
          <a:blip r:embed="rId3"/>
          <a:stretch>
            <a:fillRect/>
          </a:stretch>
        </p:blipFill>
        <p:spPr>
          <a:xfrm>
            <a:off x="7369834" y="4196018"/>
            <a:ext cx="3505200" cy="2419736"/>
          </a:xfrm>
          <a:prstGeom prst="rect">
            <a:avLst/>
          </a:prstGeom>
        </p:spPr>
      </p:pic>
      <p:sp>
        <p:nvSpPr>
          <p:cNvPr id="3" name="TextBox 2">
            <a:extLst>
              <a:ext uri="{FF2B5EF4-FFF2-40B4-BE49-F238E27FC236}">
                <a16:creationId xmlns:a16="http://schemas.microsoft.com/office/drawing/2014/main" id="{C22B57A7-D3C8-48A0-A921-43BEA212C5C3}"/>
              </a:ext>
            </a:extLst>
          </p:cNvPr>
          <p:cNvSpPr txBox="1"/>
          <p:nvPr/>
        </p:nvSpPr>
        <p:spPr>
          <a:xfrm>
            <a:off x="633046" y="661182"/>
            <a:ext cx="4909625" cy="1200329"/>
          </a:xfrm>
          <a:prstGeom prst="rect">
            <a:avLst/>
          </a:prstGeom>
          <a:noFill/>
        </p:spPr>
        <p:txBody>
          <a:bodyPr wrap="square" lIns="91440" tIns="45720" rIns="91440" bIns="45720" rtlCol="0" anchor="t">
            <a:spAutoFit/>
          </a:bodyPr>
          <a:lstStyle/>
          <a:p>
            <a:r>
              <a:rPr lang="en-US" sz="3600" b="1">
                <a:solidFill>
                  <a:schemeClr val="bg1"/>
                </a:solidFill>
              </a:rPr>
              <a:t>3. Use interactives to blend</a:t>
            </a:r>
          </a:p>
        </p:txBody>
      </p:sp>
    </p:spTree>
    <p:extLst>
      <p:ext uri="{BB962C8B-B14F-4D97-AF65-F5344CB8AC3E}">
        <p14:creationId xmlns:p14="http://schemas.microsoft.com/office/powerpoint/2010/main" val="205094525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9A25-638B-42E1-8636-881E6310B15E}"/>
              </a:ext>
            </a:extLst>
          </p:cNvPr>
          <p:cNvSpPr>
            <a:spLocks noGrp="1"/>
          </p:cNvSpPr>
          <p:nvPr>
            <p:ph type="title"/>
          </p:nvPr>
        </p:nvSpPr>
        <p:spPr>
          <a:xfrm>
            <a:off x="1429566" y="686012"/>
            <a:ext cx="9339075" cy="1216992"/>
          </a:xfrm>
        </p:spPr>
        <p:txBody>
          <a:bodyPr/>
          <a:lstStyle/>
          <a:p>
            <a:r>
              <a:rPr lang="en-US"/>
              <a:t>Discovery Education : A noteworthy interactive that we all have access to in the Waffle on Schoology! </a:t>
            </a:r>
          </a:p>
        </p:txBody>
      </p:sp>
      <p:sp>
        <p:nvSpPr>
          <p:cNvPr id="3" name="Content Placeholder 2">
            <a:extLst>
              <a:ext uri="{FF2B5EF4-FFF2-40B4-BE49-F238E27FC236}">
                <a16:creationId xmlns:a16="http://schemas.microsoft.com/office/drawing/2014/main" id="{EE7146D3-690B-4F29-A3E1-78090572BDBA}"/>
              </a:ext>
            </a:extLst>
          </p:cNvPr>
          <p:cNvSpPr>
            <a:spLocks noGrp="1"/>
          </p:cNvSpPr>
          <p:nvPr>
            <p:ph idx="1"/>
          </p:nvPr>
        </p:nvSpPr>
        <p:spPr/>
        <p:txBody>
          <a:bodyPr vert="horz" lIns="91440" tIns="45720" rIns="91440" bIns="45720" rtlCol="0" anchor="t">
            <a:normAutofit/>
          </a:bodyPr>
          <a:lstStyle/>
          <a:p>
            <a:pPr marL="0" indent="0">
              <a:buNone/>
            </a:pPr>
            <a:endParaRPr lang="en-US" sz="2800"/>
          </a:p>
          <a:p>
            <a:endParaRPr lang="en-US"/>
          </a:p>
        </p:txBody>
      </p:sp>
      <p:pic>
        <p:nvPicPr>
          <p:cNvPr id="4" name="Picture 4" descr="A picture containing logo&#10;&#10;Description automatically generated">
            <a:extLst>
              <a:ext uri="{FF2B5EF4-FFF2-40B4-BE49-F238E27FC236}">
                <a16:creationId xmlns:a16="http://schemas.microsoft.com/office/drawing/2014/main" id="{CB31748E-CFF5-4B72-AC23-3CC08BB69A1A}"/>
              </a:ext>
            </a:extLst>
          </p:cNvPr>
          <p:cNvPicPr>
            <a:picLocks noChangeAspect="1"/>
          </p:cNvPicPr>
          <p:nvPr/>
        </p:nvPicPr>
        <p:blipFill>
          <a:blip r:embed="rId2"/>
          <a:stretch>
            <a:fillRect/>
          </a:stretch>
        </p:blipFill>
        <p:spPr>
          <a:xfrm>
            <a:off x="8984411" y="4303927"/>
            <a:ext cx="2986177" cy="1399454"/>
          </a:xfrm>
          <a:prstGeom prst="rect">
            <a:avLst/>
          </a:prstGeom>
        </p:spPr>
      </p:pic>
      <p:pic>
        <p:nvPicPr>
          <p:cNvPr id="5" name="Picture 5" descr="Graphical user interface, application&#10;&#10;Description automatically generated">
            <a:extLst>
              <a:ext uri="{FF2B5EF4-FFF2-40B4-BE49-F238E27FC236}">
                <a16:creationId xmlns:a16="http://schemas.microsoft.com/office/drawing/2014/main" id="{6DF68CB7-C44E-44C8-B79F-57888E915B8F}"/>
              </a:ext>
            </a:extLst>
          </p:cNvPr>
          <p:cNvPicPr>
            <a:picLocks noChangeAspect="1"/>
          </p:cNvPicPr>
          <p:nvPr/>
        </p:nvPicPr>
        <p:blipFill>
          <a:blip r:embed="rId3"/>
          <a:stretch>
            <a:fillRect/>
          </a:stretch>
        </p:blipFill>
        <p:spPr>
          <a:xfrm>
            <a:off x="1316966" y="2129052"/>
            <a:ext cx="7214557" cy="3965745"/>
          </a:xfrm>
          <a:prstGeom prst="rect">
            <a:avLst/>
          </a:prstGeom>
        </p:spPr>
      </p:pic>
      <p:pic>
        <p:nvPicPr>
          <p:cNvPr id="2050" name="Picture 2">
            <a:extLst>
              <a:ext uri="{FF2B5EF4-FFF2-40B4-BE49-F238E27FC236}">
                <a16:creationId xmlns:a16="http://schemas.microsoft.com/office/drawing/2014/main" id="{2B502553-9DF5-4195-A327-0602E3BCE12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443550"/>
            <a:ext cx="3429000" cy="247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9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C13D1C-7FE8-431A-AE88-C2EEA66C6187}"/>
              </a:ext>
            </a:extLst>
          </p:cNvPr>
          <p:cNvPicPr>
            <a:picLocks noChangeAspect="1"/>
          </p:cNvPicPr>
          <p:nvPr/>
        </p:nvPicPr>
        <p:blipFill rotWithShape="1">
          <a:blip r:embed="rId2">
            <a:alphaModFix/>
          </a:blip>
          <a:srcRect l="11091"/>
          <a:stretch/>
        </p:blipFill>
        <p:spPr>
          <a:xfrm>
            <a:off x="0" y="10"/>
            <a:ext cx="12191999" cy="6857990"/>
          </a:xfrm>
          <a:prstGeom prst="rect">
            <a:avLst/>
          </a:prstGeom>
        </p:spPr>
      </p:pic>
      <p:sp useBgFill="1">
        <p:nvSpPr>
          <p:cNvPr id="40" name="Oval 39">
            <a:extLst>
              <a:ext uri="{FF2B5EF4-FFF2-40B4-BE49-F238E27FC236}">
                <a16:creationId xmlns:a16="http://schemas.microsoft.com/office/drawing/2014/main" id="{07F1F8E1-08C9-4C32-8CD0-F0DEB444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0159" y="2211978"/>
            <a:ext cx="3663800" cy="1425728"/>
          </a:xfrm>
        </p:spPr>
        <p:txBody>
          <a:bodyPr vert="horz" lIns="91440" tIns="45720" rIns="91440" bIns="45720" rtlCol="0" anchor="b">
            <a:normAutofit/>
          </a:bodyPr>
          <a:lstStyle/>
          <a:p>
            <a:pPr algn="ctr"/>
            <a:r>
              <a:rPr lang="en-US" sz="3400"/>
              <a:t>Topics today:</a:t>
            </a:r>
          </a:p>
        </p:txBody>
      </p:sp>
      <p:sp>
        <p:nvSpPr>
          <p:cNvPr id="3" name="Subtitle 2"/>
          <p:cNvSpPr>
            <a:spLocks noGrp="1"/>
          </p:cNvSpPr>
          <p:nvPr>
            <p:ph type="subTitle" idx="1"/>
          </p:nvPr>
        </p:nvSpPr>
        <p:spPr>
          <a:xfrm>
            <a:off x="1524000" y="4249360"/>
            <a:ext cx="3048000" cy="877585"/>
          </a:xfrm>
        </p:spPr>
        <p:txBody>
          <a:bodyPr vert="horz" lIns="91440" tIns="45720" rIns="91440" bIns="45720" rtlCol="0">
            <a:normAutofit/>
          </a:bodyPr>
          <a:lstStyle/>
          <a:p>
            <a:pPr algn="ctr"/>
            <a:endParaRPr lang="en-US"/>
          </a:p>
          <a:p>
            <a:pPr algn="ctr"/>
            <a:endParaRPr lang="en-US"/>
          </a:p>
          <a:p>
            <a:pPr algn="ctr"/>
            <a:endParaRPr lang="en-US"/>
          </a:p>
        </p:txBody>
      </p:sp>
      <p:cxnSp>
        <p:nvCxnSpPr>
          <p:cNvPr id="42" name="Straight Connector 41">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5E3004E-C040-4A8D-BDE9-519073E16323}"/>
              </a:ext>
            </a:extLst>
          </p:cNvPr>
          <p:cNvSpPr txBox="1"/>
          <p:nvPr/>
        </p:nvSpPr>
        <p:spPr>
          <a:xfrm>
            <a:off x="6095999" y="387458"/>
            <a:ext cx="5548394" cy="2708434"/>
          </a:xfrm>
          <a:prstGeom prst="rect">
            <a:avLst/>
          </a:prstGeom>
          <a:noFill/>
        </p:spPr>
        <p:txBody>
          <a:bodyPr wrap="square" rtlCol="0">
            <a:spAutoFit/>
          </a:bodyPr>
          <a:lstStyle/>
          <a:p>
            <a:pPr marL="342900" indent="-342900">
              <a:spcAft>
                <a:spcPts val="600"/>
              </a:spcAft>
              <a:buAutoNum type="arabicPeriod"/>
            </a:pPr>
            <a:r>
              <a:rPr lang="en-US" sz="3200"/>
              <a:t>Clever</a:t>
            </a:r>
          </a:p>
          <a:p>
            <a:pPr marL="342900" indent="-342900">
              <a:spcAft>
                <a:spcPts val="600"/>
              </a:spcAft>
              <a:buAutoNum type="arabicPeriod"/>
            </a:pPr>
            <a:r>
              <a:rPr lang="en-US" sz="3200"/>
              <a:t>Schoology Elementary Experience</a:t>
            </a:r>
          </a:p>
          <a:p>
            <a:pPr marL="342900" indent="-342900">
              <a:spcAft>
                <a:spcPts val="600"/>
              </a:spcAft>
              <a:buAutoNum type="arabicPeriod"/>
            </a:pPr>
            <a:r>
              <a:rPr lang="en-US" sz="3200"/>
              <a:t>Ways to Blend your classroom</a:t>
            </a:r>
          </a:p>
        </p:txBody>
      </p:sp>
    </p:spTree>
    <p:extLst>
      <p:ext uri="{BB962C8B-B14F-4D97-AF65-F5344CB8AC3E}">
        <p14:creationId xmlns:p14="http://schemas.microsoft.com/office/powerpoint/2010/main" val="2604192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72B7-8DB0-4D04-BF9B-4C423A91CF3E}"/>
              </a:ext>
            </a:extLst>
          </p:cNvPr>
          <p:cNvSpPr>
            <a:spLocks noGrp="1"/>
          </p:cNvSpPr>
          <p:nvPr>
            <p:ph type="title"/>
          </p:nvPr>
        </p:nvSpPr>
        <p:spPr/>
        <p:txBody>
          <a:bodyPr/>
          <a:lstStyle/>
          <a:p>
            <a:r>
              <a:rPr lang="en-US"/>
              <a:t>Keep using your interactives or try out some new ones! </a:t>
            </a:r>
          </a:p>
        </p:txBody>
      </p:sp>
      <p:sp>
        <p:nvSpPr>
          <p:cNvPr id="3" name="Content Placeholder 2">
            <a:extLst>
              <a:ext uri="{FF2B5EF4-FFF2-40B4-BE49-F238E27FC236}">
                <a16:creationId xmlns:a16="http://schemas.microsoft.com/office/drawing/2014/main" id="{BC30B23A-6BCA-4FCF-8368-66EFF55D49ED}"/>
              </a:ext>
            </a:extLst>
          </p:cNvPr>
          <p:cNvSpPr>
            <a:spLocks noGrp="1"/>
          </p:cNvSpPr>
          <p:nvPr>
            <p:ph idx="1"/>
          </p:nvPr>
        </p:nvSpPr>
        <p:spPr/>
        <p:txBody>
          <a:bodyPr vert="horz" lIns="91440" tIns="45720" rIns="91440" bIns="45720" rtlCol="0" anchor="t">
            <a:normAutofit fontScale="85000" lnSpcReduction="20000"/>
          </a:bodyPr>
          <a:lstStyle/>
          <a:p>
            <a:r>
              <a:rPr lang="en-US"/>
              <a:t>Here a few popular interactives to check out this year!  </a:t>
            </a:r>
          </a:p>
          <a:p>
            <a:endParaRPr lang="en-US"/>
          </a:p>
          <a:p>
            <a:r>
              <a:rPr lang="en-US"/>
              <a:t>Quizizz</a:t>
            </a:r>
          </a:p>
          <a:p>
            <a:r>
              <a:rPr lang="en-US"/>
              <a:t>Kahoot</a:t>
            </a:r>
          </a:p>
          <a:p>
            <a:r>
              <a:rPr lang="en-US" err="1"/>
              <a:t>SeeSaw</a:t>
            </a:r>
            <a:endParaRPr lang="en-US"/>
          </a:p>
          <a:p>
            <a:r>
              <a:rPr lang="en-US" err="1"/>
              <a:t>Classflow</a:t>
            </a:r>
            <a:endParaRPr lang="en-US"/>
          </a:p>
          <a:p>
            <a:r>
              <a:rPr lang="en-US"/>
              <a:t>Discovery</a:t>
            </a:r>
          </a:p>
          <a:p>
            <a:r>
              <a:rPr lang="en-US"/>
              <a:t>Epic</a:t>
            </a:r>
          </a:p>
          <a:p>
            <a:r>
              <a:rPr lang="en-US"/>
              <a:t>Padlet</a:t>
            </a:r>
          </a:p>
          <a:p>
            <a:r>
              <a:rPr lang="en-US" err="1"/>
              <a:t>EdPuzzle</a:t>
            </a:r>
            <a:endParaRPr lang="en-US"/>
          </a:p>
          <a:p>
            <a:endParaRPr lang="en-US"/>
          </a:p>
          <a:p>
            <a:endParaRPr lang="en-US"/>
          </a:p>
          <a:p>
            <a:endParaRPr lang="en-US"/>
          </a:p>
        </p:txBody>
      </p:sp>
      <p:sp>
        <p:nvSpPr>
          <p:cNvPr id="4" name="TextBox 3">
            <a:extLst>
              <a:ext uri="{FF2B5EF4-FFF2-40B4-BE49-F238E27FC236}">
                <a16:creationId xmlns:a16="http://schemas.microsoft.com/office/drawing/2014/main" id="{C47A2F86-6664-4821-9A25-B1C84BD7F3B9}"/>
              </a:ext>
            </a:extLst>
          </p:cNvPr>
          <p:cNvSpPr txBox="1"/>
          <p:nvPr/>
        </p:nvSpPr>
        <p:spPr>
          <a:xfrm>
            <a:off x="4724400" y="3196171"/>
            <a:ext cx="2743200" cy="2851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30000"/>
              </a:lnSpc>
              <a:spcBef>
                <a:spcPts val="1000"/>
              </a:spcBef>
              <a:buFont typeface="Arial"/>
              <a:buChar char="•"/>
            </a:pPr>
            <a:r>
              <a:rPr lang="en-US"/>
              <a:t>Spelling</a:t>
            </a:r>
            <a:r>
              <a:rPr lang="en-US">
                <a:ea typeface="+mn-lt"/>
                <a:cs typeface="+mn-lt"/>
              </a:rPr>
              <a:t> City</a:t>
            </a:r>
          </a:p>
          <a:p>
            <a:pPr marL="285750" indent="-285750">
              <a:lnSpc>
                <a:spcPct val="130000"/>
              </a:lnSpc>
              <a:spcBef>
                <a:spcPts val="1000"/>
              </a:spcBef>
              <a:buFont typeface="Arial"/>
              <a:buChar char="•"/>
            </a:pPr>
            <a:r>
              <a:rPr lang="en-US">
                <a:ea typeface="+mn-lt"/>
                <a:cs typeface="+mn-lt"/>
              </a:rPr>
              <a:t>Cool Math</a:t>
            </a:r>
          </a:p>
          <a:p>
            <a:pPr marL="285750" indent="-285750">
              <a:lnSpc>
                <a:spcPct val="130000"/>
              </a:lnSpc>
              <a:spcBef>
                <a:spcPts val="1000"/>
              </a:spcBef>
              <a:buFont typeface="Arial"/>
              <a:buChar char="•"/>
            </a:pPr>
            <a:r>
              <a:rPr lang="en-US" err="1">
                <a:ea typeface="+mn-lt"/>
                <a:cs typeface="+mn-lt"/>
              </a:rPr>
              <a:t>ABCya</a:t>
            </a:r>
            <a:endParaRPr lang="en-US">
              <a:ea typeface="+mn-lt"/>
              <a:cs typeface="+mn-lt"/>
            </a:endParaRPr>
          </a:p>
          <a:p>
            <a:pPr marL="285750" indent="-285750">
              <a:lnSpc>
                <a:spcPct val="130000"/>
              </a:lnSpc>
              <a:spcBef>
                <a:spcPts val="1000"/>
              </a:spcBef>
              <a:buFont typeface="Arial"/>
              <a:buChar char="•"/>
            </a:pPr>
            <a:r>
              <a:rPr lang="en-US">
                <a:ea typeface="+mn-lt"/>
                <a:cs typeface="+mn-lt"/>
              </a:rPr>
              <a:t>Quizlet</a:t>
            </a:r>
          </a:p>
          <a:p>
            <a:pPr marL="285750" indent="-285750" algn="l">
              <a:lnSpc>
                <a:spcPct val="130000"/>
              </a:lnSpc>
              <a:spcBef>
                <a:spcPts val="1000"/>
              </a:spcBef>
              <a:buFont typeface="Arial"/>
              <a:buChar char="•"/>
            </a:pPr>
            <a:r>
              <a:rPr lang="en-US" err="1">
                <a:ea typeface="+mn-lt"/>
                <a:cs typeface="+mn-lt"/>
              </a:rPr>
              <a:t>StarFalll</a:t>
            </a:r>
            <a:endParaRPr lang="en-US">
              <a:ea typeface="+mn-lt"/>
              <a:cs typeface="+mn-lt"/>
            </a:endParaRPr>
          </a:p>
          <a:p>
            <a:pPr marL="285750" indent="-285750">
              <a:lnSpc>
                <a:spcPct val="130000"/>
              </a:lnSpc>
              <a:spcBef>
                <a:spcPts val="1000"/>
              </a:spcBef>
              <a:buFont typeface="Arial"/>
              <a:buChar char="•"/>
            </a:pPr>
            <a:r>
              <a:rPr lang="en-US"/>
              <a:t>Khan Academy</a:t>
            </a:r>
          </a:p>
        </p:txBody>
      </p:sp>
      <p:sp>
        <p:nvSpPr>
          <p:cNvPr id="5" name="TextBox 4">
            <a:extLst>
              <a:ext uri="{FF2B5EF4-FFF2-40B4-BE49-F238E27FC236}">
                <a16:creationId xmlns:a16="http://schemas.microsoft.com/office/drawing/2014/main" id="{3CA6BE95-37DA-4316-8D51-252392505CBF}"/>
              </a:ext>
            </a:extLst>
          </p:cNvPr>
          <p:cNvSpPr txBox="1"/>
          <p:nvPr/>
        </p:nvSpPr>
        <p:spPr>
          <a:xfrm>
            <a:off x="8289985" y="253904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p>
        </p:txBody>
      </p:sp>
      <p:pic>
        <p:nvPicPr>
          <p:cNvPr id="7" name="Picture 7" descr="A picture containing shape&#10;&#10;Description automatically generated">
            <a:extLst>
              <a:ext uri="{FF2B5EF4-FFF2-40B4-BE49-F238E27FC236}">
                <a16:creationId xmlns:a16="http://schemas.microsoft.com/office/drawing/2014/main" id="{7A4CBC20-12CA-4B63-9A15-3FFCA7CDD680}"/>
              </a:ext>
            </a:extLst>
          </p:cNvPr>
          <p:cNvPicPr>
            <a:picLocks noChangeAspect="1"/>
          </p:cNvPicPr>
          <p:nvPr/>
        </p:nvPicPr>
        <p:blipFill>
          <a:blip r:embed="rId2"/>
          <a:stretch>
            <a:fillRect/>
          </a:stretch>
        </p:blipFill>
        <p:spPr>
          <a:xfrm>
            <a:off x="7988061" y="2795917"/>
            <a:ext cx="3677728" cy="3235864"/>
          </a:xfrm>
          <a:prstGeom prst="rect">
            <a:avLst/>
          </a:prstGeom>
        </p:spPr>
      </p:pic>
    </p:spTree>
    <p:extLst>
      <p:ext uri="{BB962C8B-B14F-4D97-AF65-F5344CB8AC3E}">
        <p14:creationId xmlns:p14="http://schemas.microsoft.com/office/powerpoint/2010/main" val="422866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BC22-B9DF-4AAB-BA5F-BD0D9EE5D8EC}"/>
              </a:ext>
            </a:extLst>
          </p:cNvPr>
          <p:cNvSpPr>
            <a:spLocks noGrp="1"/>
          </p:cNvSpPr>
          <p:nvPr>
            <p:ph type="title"/>
          </p:nvPr>
        </p:nvSpPr>
        <p:spPr/>
        <p:txBody>
          <a:bodyPr/>
          <a:lstStyle/>
          <a:p>
            <a:r>
              <a:rPr lang="en-US"/>
              <a:t>Want to learn more about interactives/interactive learning? </a:t>
            </a:r>
          </a:p>
        </p:txBody>
      </p:sp>
      <p:sp>
        <p:nvSpPr>
          <p:cNvPr id="3" name="Content Placeholder 2">
            <a:extLst>
              <a:ext uri="{FF2B5EF4-FFF2-40B4-BE49-F238E27FC236}">
                <a16:creationId xmlns:a16="http://schemas.microsoft.com/office/drawing/2014/main" id="{9C46E745-61B0-456A-8B70-2FA74AB321FA}"/>
              </a:ext>
            </a:extLst>
          </p:cNvPr>
          <p:cNvSpPr>
            <a:spLocks noGrp="1"/>
          </p:cNvSpPr>
          <p:nvPr>
            <p:ph idx="1"/>
          </p:nvPr>
        </p:nvSpPr>
        <p:spPr>
          <a:xfrm>
            <a:off x="6021989" y="7772722"/>
            <a:ext cx="4157158" cy="1752278"/>
          </a:xfrm>
        </p:spPr>
        <p:txBody>
          <a:bodyPr vert="horz" lIns="91440" tIns="45720" rIns="91440" bIns="45720" rtlCol="0" anchor="t">
            <a:noAutofit/>
          </a:bodyPr>
          <a:lstStyle/>
          <a:p>
            <a:endParaRPr lang="en-US"/>
          </a:p>
          <a:p>
            <a:endParaRPr lang="en-US"/>
          </a:p>
          <a:p>
            <a:endParaRPr lang="en-US"/>
          </a:p>
          <a:p>
            <a:endParaRPr lang="en-US"/>
          </a:p>
        </p:txBody>
      </p:sp>
      <p:pic>
        <p:nvPicPr>
          <p:cNvPr id="1032" name="Picture 8">
            <a:extLst>
              <a:ext uri="{FF2B5EF4-FFF2-40B4-BE49-F238E27FC236}">
                <a16:creationId xmlns:a16="http://schemas.microsoft.com/office/drawing/2014/main" id="{08DA968F-89CC-46ED-9868-FB74DA738A7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6668" y="2594003"/>
            <a:ext cx="4072384" cy="3489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A4508C-A248-46F9-9C7D-E6BA4EA5E89D}"/>
              </a:ext>
            </a:extLst>
          </p:cNvPr>
          <p:cNvSpPr txBox="1"/>
          <p:nvPr/>
        </p:nvSpPr>
        <p:spPr>
          <a:xfrm>
            <a:off x="6383867" y="3031067"/>
            <a:ext cx="4961466" cy="3785652"/>
          </a:xfrm>
          <a:prstGeom prst="rect">
            <a:avLst/>
          </a:prstGeom>
          <a:noFill/>
        </p:spPr>
        <p:txBody>
          <a:bodyPr wrap="square" rtlCol="0">
            <a:spAutoFit/>
          </a:bodyPr>
          <a:lstStyle/>
          <a:p>
            <a:r>
              <a:rPr lang="en-US" sz="2400" b="1"/>
              <a:t>Check out 21 Things for Teachers: Thing 12, Interactive Learning </a:t>
            </a:r>
          </a:p>
          <a:p>
            <a:r>
              <a:rPr lang="en-US" sz="2400" b="1">
                <a:ea typeface="+mn-lt"/>
                <a:cs typeface="+mn-lt"/>
                <a:hlinkClick r:id="rId3"/>
              </a:rPr>
              <a:t>https://21things4educators.net/12_Interactive_Learning/define.html</a:t>
            </a:r>
            <a:endParaRPr lang="en-US" sz="2400" b="1"/>
          </a:p>
          <a:p>
            <a:endParaRPr lang="en-US" sz="2400" b="1"/>
          </a:p>
          <a:p>
            <a:r>
              <a:rPr lang="en-US" sz="2400" b="1"/>
              <a:t>More links to interactive learning resources/sites:</a:t>
            </a:r>
          </a:p>
          <a:p>
            <a:r>
              <a:rPr lang="en-US" sz="2400" b="1">
                <a:ea typeface="+mn-lt"/>
                <a:cs typeface="+mn-lt"/>
                <a:hlinkClick r:id="rId4"/>
              </a:rPr>
              <a:t>https://21things4educators.net/12_Interactive_Learning/additional_resources.html</a:t>
            </a:r>
            <a:endParaRPr lang="en-US" sz="2400" b="1"/>
          </a:p>
        </p:txBody>
      </p:sp>
    </p:spTree>
    <p:extLst>
      <p:ext uri="{BB962C8B-B14F-4D97-AF65-F5344CB8AC3E}">
        <p14:creationId xmlns:p14="http://schemas.microsoft.com/office/powerpoint/2010/main" val="2570784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51CA-43BB-400E-BA30-17A4499B13F6}"/>
              </a:ext>
            </a:extLst>
          </p:cNvPr>
          <p:cNvSpPr>
            <a:spLocks noGrp="1"/>
          </p:cNvSpPr>
          <p:nvPr>
            <p:ph type="title"/>
          </p:nvPr>
        </p:nvSpPr>
        <p:spPr/>
        <p:txBody>
          <a:bodyPr/>
          <a:lstStyle/>
          <a:p>
            <a:r>
              <a:rPr lang="en-US"/>
              <a:t>Time to Explore!</a:t>
            </a:r>
          </a:p>
        </p:txBody>
      </p:sp>
      <p:sp>
        <p:nvSpPr>
          <p:cNvPr id="3" name="Content Placeholder 2">
            <a:extLst>
              <a:ext uri="{FF2B5EF4-FFF2-40B4-BE49-F238E27FC236}">
                <a16:creationId xmlns:a16="http://schemas.microsoft.com/office/drawing/2014/main" id="{06D5A6E8-0F5A-461E-9A3D-56DD8214BAB2}"/>
              </a:ext>
            </a:extLst>
          </p:cNvPr>
          <p:cNvSpPr>
            <a:spLocks noGrp="1"/>
          </p:cNvSpPr>
          <p:nvPr>
            <p:ph idx="1"/>
          </p:nvPr>
        </p:nvSpPr>
        <p:spPr/>
        <p:txBody>
          <a:bodyPr vert="horz" lIns="91440" tIns="45720" rIns="91440" bIns="45720" rtlCol="0" anchor="t">
            <a:normAutofit fontScale="55000" lnSpcReduction="20000"/>
          </a:bodyPr>
          <a:lstStyle/>
          <a:p>
            <a:pPr>
              <a:buFont typeface="Wingdings" panose="05000000000000000000" pitchFamily="2" charset="2"/>
              <a:buChar char="ü"/>
            </a:pPr>
            <a:r>
              <a:rPr lang="en-US" sz="3200">
                <a:ea typeface="+mn-lt"/>
                <a:cs typeface="+mn-lt"/>
              </a:rPr>
              <a:t>Take  a few minutes to explore a few interactives that you can use while blending your classroom this year! </a:t>
            </a:r>
          </a:p>
          <a:p>
            <a:pPr>
              <a:buFont typeface="Wingdings" panose="05000000000000000000" pitchFamily="2" charset="2"/>
              <a:buChar char="ü"/>
            </a:pPr>
            <a:r>
              <a:rPr lang="en-US" sz="3200"/>
              <a:t>Grades 3 and up: Make sure you check out the recording of the other presentation to learn about </a:t>
            </a:r>
            <a:r>
              <a:rPr lang="en-US" sz="3200" err="1"/>
              <a:t>GoGuardian</a:t>
            </a:r>
            <a:endParaRPr lang="en-US" sz="3200"/>
          </a:p>
          <a:p>
            <a:pPr>
              <a:buFont typeface="Wingdings" panose="05000000000000000000" pitchFamily="2" charset="2"/>
              <a:buChar char="ü"/>
            </a:pPr>
            <a:r>
              <a:rPr lang="en-US" sz="3200"/>
              <a:t>Log into Clever:</a:t>
            </a:r>
          </a:p>
          <a:p>
            <a:pPr marL="0" indent="0">
              <a:buNone/>
            </a:pPr>
            <a:r>
              <a:rPr lang="en-US" sz="2900" b="1">
                <a:ea typeface="+mn-lt"/>
                <a:cs typeface="+mn-lt"/>
              </a:rPr>
              <a:t>     1. Navigate to the following URL: </a:t>
            </a:r>
            <a:r>
              <a:rPr lang="en-US" sz="2900" b="1">
                <a:ea typeface="+mn-lt"/>
                <a:cs typeface="+mn-lt"/>
                <a:hlinkClick r:id="rId2"/>
              </a:rPr>
              <a:t>clever.com/in/roseville</a:t>
            </a:r>
            <a:endParaRPr lang="en-US" sz="2900" b="1"/>
          </a:p>
          <a:p>
            <a:pPr marL="0" indent="0">
              <a:buNone/>
            </a:pPr>
            <a:r>
              <a:rPr lang="en-US" sz="2900" b="1">
                <a:ea typeface="+mn-lt"/>
                <a:cs typeface="+mn-lt"/>
              </a:rPr>
              <a:t>     2. Click "Log in with Office 365".</a:t>
            </a:r>
            <a:endParaRPr lang="en-US" sz="2900" b="1"/>
          </a:p>
          <a:p>
            <a:pPr marL="0" indent="0">
              <a:buNone/>
            </a:pPr>
            <a:r>
              <a:rPr lang="en-US" sz="2900" b="1">
                <a:ea typeface="+mn-lt"/>
                <a:cs typeface="+mn-lt"/>
              </a:rPr>
              <a:t>     3. Enter your district email address and password if you are not already logged into Office 365.</a:t>
            </a:r>
            <a:endParaRPr lang="en-US" sz="2900" b="1"/>
          </a:p>
          <a:p>
            <a:pPr marL="0" indent="0">
              <a:buNone/>
            </a:pPr>
            <a:r>
              <a:rPr lang="en-US" sz="2900" b="1">
                <a:ea typeface="+mn-lt"/>
                <a:cs typeface="+mn-lt"/>
              </a:rPr>
              <a:t>     4. Click Sign In</a:t>
            </a:r>
            <a:endParaRPr lang="en-US" sz="2900" b="1"/>
          </a:p>
          <a:p>
            <a:endParaRPr lang="en-US" sz="3200"/>
          </a:p>
          <a:p>
            <a:endParaRPr lang="en-US" sz="3200"/>
          </a:p>
        </p:txBody>
      </p:sp>
      <p:pic>
        <p:nvPicPr>
          <p:cNvPr id="4" name="Picture 4" descr="A picture containing text, clipart&#10;&#10;Description automatically generated">
            <a:extLst>
              <a:ext uri="{FF2B5EF4-FFF2-40B4-BE49-F238E27FC236}">
                <a16:creationId xmlns:a16="http://schemas.microsoft.com/office/drawing/2014/main" id="{C3156D56-BF58-4F9C-B244-9EE09CDEAA77}"/>
              </a:ext>
            </a:extLst>
          </p:cNvPr>
          <p:cNvPicPr>
            <a:picLocks noChangeAspect="1"/>
          </p:cNvPicPr>
          <p:nvPr/>
        </p:nvPicPr>
        <p:blipFill>
          <a:blip r:embed="rId3"/>
          <a:stretch>
            <a:fillRect/>
          </a:stretch>
        </p:blipFill>
        <p:spPr>
          <a:xfrm>
            <a:off x="7226061" y="241871"/>
            <a:ext cx="4295954" cy="1787884"/>
          </a:xfrm>
          <a:prstGeom prst="rect">
            <a:avLst/>
          </a:prstGeom>
        </p:spPr>
      </p:pic>
    </p:spTree>
    <p:extLst>
      <p:ext uri="{BB962C8B-B14F-4D97-AF65-F5344CB8AC3E}">
        <p14:creationId xmlns:p14="http://schemas.microsoft.com/office/powerpoint/2010/main" val="82422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7483ECBB-243A-4BFA-B9BA-4BA1AD228FC6}"/>
              </a:ext>
            </a:extLst>
          </p:cNvPr>
          <p:cNvPicPr>
            <a:picLocks noChangeAspect="1"/>
          </p:cNvPicPr>
          <p:nvPr/>
        </p:nvPicPr>
        <p:blipFill rotWithShape="1">
          <a:blip r:embed="rId2">
            <a:alphaModFix amt="50000"/>
          </a:blip>
          <a:srcRect l="44796" r="538"/>
          <a:stretch/>
        </p:blipFill>
        <p:spPr>
          <a:xfrm>
            <a:off x="20" y="10"/>
            <a:ext cx="6095979" cy="6857990"/>
          </a:xfrm>
          <a:prstGeom prst="rect">
            <a:avLst/>
          </a:prstGeom>
        </p:spPr>
      </p:pic>
      <p:sp>
        <p:nvSpPr>
          <p:cNvPr id="2" name="Title 1">
            <a:extLst>
              <a:ext uri="{FF2B5EF4-FFF2-40B4-BE49-F238E27FC236}">
                <a16:creationId xmlns:a16="http://schemas.microsoft.com/office/drawing/2014/main" id="{70CE434E-AADE-48A2-8B58-95594D36897A}"/>
              </a:ext>
            </a:extLst>
          </p:cNvPr>
          <p:cNvSpPr>
            <a:spLocks noGrp="1"/>
          </p:cNvSpPr>
          <p:nvPr>
            <p:ph type="title"/>
          </p:nvPr>
        </p:nvSpPr>
        <p:spPr>
          <a:xfrm>
            <a:off x="1028700" y="1025718"/>
            <a:ext cx="4057650" cy="4770783"/>
          </a:xfrm>
        </p:spPr>
        <p:txBody>
          <a:bodyPr anchor="ctr">
            <a:normAutofit/>
          </a:bodyPr>
          <a:lstStyle/>
          <a:p>
            <a:pPr algn="ctr"/>
            <a:r>
              <a:rPr lang="en-US">
                <a:solidFill>
                  <a:srgbClr val="FFFFFF"/>
                </a:solidFill>
              </a:rPr>
              <a:t>Share your ideas!</a:t>
            </a:r>
          </a:p>
        </p:txBody>
      </p:sp>
      <p:sp>
        <p:nvSpPr>
          <p:cNvPr id="3" name="Content Placeholder 2">
            <a:extLst>
              <a:ext uri="{FF2B5EF4-FFF2-40B4-BE49-F238E27FC236}">
                <a16:creationId xmlns:a16="http://schemas.microsoft.com/office/drawing/2014/main" id="{57E0F2E7-015A-4739-BCB8-4E74204E5247}"/>
              </a:ext>
            </a:extLst>
          </p:cNvPr>
          <p:cNvSpPr>
            <a:spLocks noGrp="1"/>
          </p:cNvSpPr>
          <p:nvPr>
            <p:ph idx="1"/>
          </p:nvPr>
        </p:nvSpPr>
        <p:spPr>
          <a:xfrm>
            <a:off x="7179972" y="762000"/>
            <a:ext cx="3825025" cy="5334000"/>
          </a:xfrm>
        </p:spPr>
        <p:txBody>
          <a:bodyPr anchor="ctr">
            <a:normAutofit/>
          </a:bodyPr>
          <a:lstStyle/>
          <a:p>
            <a:r>
              <a:rPr lang="en-US" sz="2400" b="1"/>
              <a:t>What did you find that you might use?</a:t>
            </a:r>
          </a:p>
          <a:p>
            <a:r>
              <a:rPr lang="en-US" sz="2400" b="1"/>
              <a:t>What interactives might you use this year?</a:t>
            </a:r>
          </a:p>
          <a:p>
            <a:r>
              <a:rPr lang="en-US" sz="2400" b="1"/>
              <a:t>HOW will you implement them in your classroom?</a:t>
            </a:r>
          </a:p>
          <a:p>
            <a:pPr marL="0" indent="0">
              <a:buNone/>
            </a:pPr>
            <a:endParaRPr lang="en-US" sz="2400" b="1"/>
          </a:p>
          <a:p>
            <a:r>
              <a:rPr lang="en-US" sz="2400" b="1">
                <a:solidFill>
                  <a:srgbClr val="FFFF00"/>
                </a:solidFill>
              </a:rPr>
              <a:t>Share them in the chat!</a:t>
            </a:r>
          </a:p>
        </p:txBody>
      </p:sp>
    </p:spTree>
    <p:extLst>
      <p:ext uri="{BB962C8B-B14F-4D97-AF65-F5344CB8AC3E}">
        <p14:creationId xmlns:p14="http://schemas.microsoft.com/office/powerpoint/2010/main" val="379684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B97D-98DF-4BB3-B2DA-FBB98C6E0745}"/>
              </a:ext>
            </a:extLst>
          </p:cNvPr>
          <p:cNvSpPr>
            <a:spLocks noGrp="1"/>
          </p:cNvSpPr>
          <p:nvPr>
            <p:ph type="title"/>
          </p:nvPr>
        </p:nvSpPr>
        <p:spPr/>
        <p:txBody>
          <a:bodyPr/>
          <a:lstStyle/>
          <a:p>
            <a:r>
              <a:rPr lang="en-US"/>
              <a:t>Keep on Blending and have a great school year!</a:t>
            </a:r>
          </a:p>
        </p:txBody>
      </p:sp>
      <p:sp>
        <p:nvSpPr>
          <p:cNvPr id="8" name="Rectangle 11">
            <a:extLst>
              <a:ext uri="{FF2B5EF4-FFF2-40B4-BE49-F238E27FC236}">
                <a16:creationId xmlns:a16="http://schemas.microsoft.com/office/drawing/2014/main" id="{B05FB3DA-E2C3-4B3D-A2C7-C7F12702A341}"/>
              </a:ext>
            </a:extLst>
          </p:cNvPr>
          <p:cNvSpPr>
            <a:spLocks noChangeArrowheads="1"/>
          </p:cNvSpPr>
          <p:nvPr/>
        </p:nvSpPr>
        <p:spPr bwMode="auto">
          <a:xfrm flipV="1">
            <a:off x="4131733" y="3709944"/>
            <a:ext cx="202240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5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hlinkClick r:id="rId2"/>
              </a:rPr>
              <a:t>This Photo</a:t>
            </a:r>
            <a:r>
              <a:rPr kumimoji="0" lang="en-US" altLang="en-US" sz="1800" b="0" i="0" u="none" strike="noStrike" cap="none" normalizeH="0" baseline="0">
                <a:ln>
                  <a:noFill/>
                </a:ln>
                <a:solidFill>
                  <a:schemeClr val="tx1"/>
                </a:solidFill>
                <a:effectLst/>
                <a:latin typeface="Arial" panose="020B0604020202020204" pitchFamily="34" charset="0"/>
              </a:rPr>
              <a:t> by Unknown Author is licensed under </a:t>
            </a:r>
            <a:r>
              <a:rPr kumimoji="0" lang="en-US" altLang="en-US" sz="1800" b="0" i="0" u="none" strike="noStrike" cap="none" normalizeH="0" baseline="0">
                <a:ln>
                  <a:noFill/>
                </a:ln>
                <a:solidFill>
                  <a:schemeClr val="tx1"/>
                </a:solidFill>
                <a:effectLst/>
                <a:latin typeface="Arial" panose="020B0604020202020204" pitchFamily="34" charset="0"/>
                <a:hlinkClick r:id="rId3"/>
              </a:rPr>
              <a:t>CC BY-SA-NC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Clientmoji">
            <a:extLst>
              <a:ext uri="{FF2B5EF4-FFF2-40B4-BE49-F238E27FC236}">
                <a16:creationId xmlns:a16="http://schemas.microsoft.com/office/drawing/2014/main" id="{BDFEC71D-A2DD-45AB-8B51-750379A58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782" y="2221422"/>
            <a:ext cx="3907773" cy="39077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logo&#10;&#10;Description automatically generated">
            <a:extLst>
              <a:ext uri="{FF2B5EF4-FFF2-40B4-BE49-F238E27FC236}">
                <a16:creationId xmlns:a16="http://schemas.microsoft.com/office/drawing/2014/main" id="{933456C2-6324-409B-A57B-BDBA4A0EAFBA}"/>
              </a:ext>
            </a:extLst>
          </p:cNvPr>
          <p:cNvPicPr>
            <a:picLocks noChangeAspect="1"/>
          </p:cNvPicPr>
          <p:nvPr/>
        </p:nvPicPr>
        <p:blipFill>
          <a:blip r:embed="rId5"/>
          <a:stretch>
            <a:fillRect/>
          </a:stretch>
        </p:blipFill>
        <p:spPr>
          <a:xfrm>
            <a:off x="770626" y="2661250"/>
            <a:ext cx="4396595" cy="4382218"/>
          </a:xfrm>
          <a:prstGeom prst="rect">
            <a:avLst/>
          </a:prstGeom>
        </p:spPr>
      </p:pic>
    </p:spTree>
    <p:extLst>
      <p:ext uri="{BB962C8B-B14F-4D97-AF65-F5344CB8AC3E}">
        <p14:creationId xmlns:p14="http://schemas.microsoft.com/office/powerpoint/2010/main" val="418685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C13D1C-7FE8-431A-AE88-C2EEA66C6187}"/>
              </a:ext>
            </a:extLst>
          </p:cNvPr>
          <p:cNvPicPr>
            <a:picLocks noChangeAspect="1"/>
          </p:cNvPicPr>
          <p:nvPr/>
        </p:nvPicPr>
        <p:blipFill rotWithShape="1">
          <a:blip r:embed="rId2">
            <a:alphaModFix/>
          </a:blip>
          <a:srcRect l="11091"/>
          <a:stretch/>
        </p:blipFill>
        <p:spPr>
          <a:xfrm>
            <a:off x="-20654" y="1571"/>
            <a:ext cx="12191980" cy="6856429"/>
          </a:xfrm>
          <a:prstGeom prst="rect">
            <a:avLst/>
          </a:prstGeom>
        </p:spPr>
      </p:pic>
      <p:sp useBgFill="1">
        <p:nvSpPr>
          <p:cNvPr id="20" name="Rectangle 19">
            <a:extLst>
              <a:ext uri="{FF2B5EF4-FFF2-40B4-BE49-F238E27FC236}">
                <a16:creationId xmlns:a16="http://schemas.microsoft.com/office/drawing/2014/main" id="{3898FA35-B55D-44B7-9A7D-57C57A4A6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524000"/>
            <a:ext cx="9144000" cy="38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75676" y="2128735"/>
            <a:ext cx="5915106" cy="487856"/>
          </a:xfrm>
        </p:spPr>
        <p:txBody>
          <a:bodyPr anchor="b">
            <a:noAutofit/>
          </a:bodyPr>
          <a:lstStyle/>
          <a:p>
            <a:pPr algn="ctr"/>
            <a:r>
              <a:rPr lang="en-US" sz="5400"/>
              <a:t>Clever</a:t>
            </a:r>
          </a:p>
        </p:txBody>
      </p:sp>
      <p:sp>
        <p:nvSpPr>
          <p:cNvPr id="3" name="Subtitle 2"/>
          <p:cNvSpPr>
            <a:spLocks noGrp="1"/>
          </p:cNvSpPr>
          <p:nvPr>
            <p:ph type="subTitle" idx="1"/>
          </p:nvPr>
        </p:nvSpPr>
        <p:spPr>
          <a:xfrm>
            <a:off x="1772529" y="3080825"/>
            <a:ext cx="8637563" cy="2053883"/>
          </a:xfrm>
        </p:spPr>
        <p:txBody>
          <a:bodyPr>
            <a:normAutofit/>
          </a:bodyPr>
          <a:lstStyle/>
          <a:p>
            <a:pPr algn="ctr"/>
            <a:r>
              <a:rPr lang="en-US" sz="2100"/>
              <a:t>All students will use Clever as a kind of home screen to access Schoology, I-Ready, Studies Weekly, and any other app that you use in the classroom.</a:t>
            </a:r>
          </a:p>
          <a:p>
            <a:pPr algn="ctr"/>
            <a:r>
              <a:rPr lang="en-US" sz="2100"/>
              <a:t>No need to remember and input user-name and passwords!</a:t>
            </a:r>
          </a:p>
          <a:p>
            <a:pPr algn="ctr"/>
            <a:endParaRPr lang="en-US"/>
          </a:p>
          <a:p>
            <a:pPr algn="ctr"/>
            <a:endParaRPr lang="en-US"/>
          </a:p>
        </p:txBody>
      </p:sp>
      <p:cxnSp>
        <p:nvCxnSpPr>
          <p:cNvPr id="22" name="Straight Connector 21">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2"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3587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C1FF-A1D6-4AE5-A726-70E4AEEA7B8E}"/>
              </a:ext>
            </a:extLst>
          </p:cNvPr>
          <p:cNvSpPr>
            <a:spLocks noGrp="1"/>
          </p:cNvSpPr>
          <p:nvPr>
            <p:ph type="title"/>
          </p:nvPr>
        </p:nvSpPr>
        <p:spPr>
          <a:xfrm rot="-10800000" flipV="1">
            <a:off x="695047" y="626932"/>
            <a:ext cx="9238434" cy="76969"/>
          </a:xfrm>
        </p:spPr>
        <p:txBody>
          <a:bodyPr/>
          <a:lstStyle/>
          <a:p>
            <a:r>
              <a:rPr lang="en-US"/>
              <a:t>Introducing Clever!</a:t>
            </a:r>
          </a:p>
        </p:txBody>
      </p:sp>
      <p:sp>
        <p:nvSpPr>
          <p:cNvPr id="3" name="Content Placeholder 2">
            <a:extLst>
              <a:ext uri="{FF2B5EF4-FFF2-40B4-BE49-F238E27FC236}">
                <a16:creationId xmlns:a16="http://schemas.microsoft.com/office/drawing/2014/main" id="{DB448729-03F6-4A0B-A089-3BF2AD64E051}"/>
              </a:ext>
            </a:extLst>
          </p:cNvPr>
          <p:cNvSpPr>
            <a:spLocks noGrp="1"/>
          </p:cNvSpPr>
          <p:nvPr>
            <p:ph idx="1"/>
          </p:nvPr>
        </p:nvSpPr>
        <p:spPr>
          <a:xfrm>
            <a:off x="5711252" y="284814"/>
            <a:ext cx="6220918" cy="3267855"/>
          </a:xfrm>
        </p:spPr>
        <p:txBody>
          <a:bodyPr vert="horz" lIns="91440" tIns="45720" rIns="91440" bIns="45720" rtlCol="0" anchor="t">
            <a:normAutofit fontScale="92500" lnSpcReduction="10000"/>
          </a:bodyPr>
          <a:lstStyle/>
          <a:p>
            <a:pPr marL="0" indent="0">
              <a:buNone/>
            </a:pPr>
            <a:endParaRPr lang="en-US" sz="2400"/>
          </a:p>
          <a:p>
            <a:r>
              <a:rPr lang="en-US" sz="2400"/>
              <a:t>Clever help center</a:t>
            </a:r>
            <a:r>
              <a:rPr lang="en-US" sz="2000"/>
              <a:t>: </a:t>
            </a:r>
            <a:r>
              <a:rPr lang="en-US" sz="2000">
                <a:ea typeface="+mn-lt"/>
                <a:cs typeface="+mn-lt"/>
                <a:hlinkClick r:id="rId2"/>
              </a:rPr>
              <a:t>https://support.clever.com/hc/s/?language=en_US</a:t>
            </a:r>
            <a:endParaRPr lang="en-US" sz="2000">
              <a:ea typeface="+mn-lt"/>
              <a:cs typeface="+mn-lt"/>
            </a:endParaRPr>
          </a:p>
          <a:p>
            <a:r>
              <a:rPr lang="en-US" sz="2300"/>
              <a:t>Clever Quick Start guide: </a:t>
            </a:r>
            <a:r>
              <a:rPr lang="en-US" sz="2600">
                <a:ea typeface="+mn-lt"/>
                <a:cs typeface="+mn-lt"/>
              </a:rPr>
              <a:t> </a:t>
            </a:r>
            <a:r>
              <a:rPr lang="en-US" sz="2600">
                <a:ea typeface="+mn-lt"/>
                <a:cs typeface="+mn-lt"/>
                <a:hlinkClick r:id="rId3"/>
              </a:rPr>
              <a:t>https://clever.academy/quick-start-teachers</a:t>
            </a:r>
            <a:endParaRPr lang="en-US" sz="2600"/>
          </a:p>
          <a:p>
            <a:endParaRPr lang="en-US" sz="2400"/>
          </a:p>
        </p:txBody>
      </p:sp>
      <p:pic>
        <p:nvPicPr>
          <p:cNvPr id="6" name="Picture 5" descr="A picture containing text, indoor, screenshot&#10;&#10;Description automatically generated">
            <a:extLst>
              <a:ext uri="{FF2B5EF4-FFF2-40B4-BE49-F238E27FC236}">
                <a16:creationId xmlns:a16="http://schemas.microsoft.com/office/drawing/2014/main" id="{80CE1E7D-0058-4B7F-A3AC-66F26E3EF23B}"/>
              </a:ext>
            </a:extLst>
          </p:cNvPr>
          <p:cNvPicPr>
            <a:picLocks noChangeAspect="1"/>
          </p:cNvPicPr>
          <p:nvPr/>
        </p:nvPicPr>
        <p:blipFill>
          <a:blip r:embed="rId4"/>
          <a:stretch>
            <a:fillRect/>
          </a:stretch>
        </p:blipFill>
        <p:spPr>
          <a:xfrm>
            <a:off x="695047" y="818670"/>
            <a:ext cx="4749687" cy="2351634"/>
          </a:xfrm>
          <a:prstGeom prst="rect">
            <a:avLst/>
          </a:prstGeom>
        </p:spPr>
      </p:pic>
      <p:pic>
        <p:nvPicPr>
          <p:cNvPr id="7" name="Picture 6">
            <a:extLst>
              <a:ext uri="{FF2B5EF4-FFF2-40B4-BE49-F238E27FC236}">
                <a16:creationId xmlns:a16="http://schemas.microsoft.com/office/drawing/2014/main" id="{992676E3-61A3-4FE2-84B0-6C3D38B24349}"/>
              </a:ext>
            </a:extLst>
          </p:cNvPr>
          <p:cNvPicPr>
            <a:picLocks noChangeAspect="1"/>
          </p:cNvPicPr>
          <p:nvPr/>
        </p:nvPicPr>
        <p:blipFill>
          <a:blip r:embed="rId5"/>
          <a:stretch>
            <a:fillRect/>
          </a:stretch>
        </p:blipFill>
        <p:spPr>
          <a:xfrm>
            <a:off x="824460" y="3704160"/>
            <a:ext cx="9993694" cy="3018928"/>
          </a:xfrm>
          <a:prstGeom prst="rect">
            <a:avLst/>
          </a:prstGeom>
        </p:spPr>
      </p:pic>
    </p:spTree>
    <p:extLst>
      <p:ext uri="{BB962C8B-B14F-4D97-AF65-F5344CB8AC3E}">
        <p14:creationId xmlns:p14="http://schemas.microsoft.com/office/powerpoint/2010/main" val="56826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71660C3-D4A0-4931-A422-4B71D6D38EDB}"/>
              </a:ext>
            </a:extLst>
          </p:cNvPr>
          <p:cNvSpPr>
            <a:spLocks noGrp="1"/>
          </p:cNvSpPr>
          <p:nvPr>
            <p:ph type="title" idx="4294967295"/>
          </p:nvPr>
        </p:nvSpPr>
        <p:spPr>
          <a:xfrm>
            <a:off x="699713" y="209862"/>
            <a:ext cx="10767762" cy="1363953"/>
          </a:xfrm>
        </p:spPr>
        <p:txBody>
          <a:bodyPr vert="horz" lIns="91440" tIns="45720" rIns="91440" bIns="45720" numCol="2" rtlCol="0" anchor="ctr">
            <a:normAutofit fontScale="90000"/>
          </a:bodyPr>
          <a:lstStyle/>
          <a:p>
            <a:r>
              <a:rPr lang="en-US" sz="2400" b="1" u="sng" kern="1200">
                <a:solidFill>
                  <a:schemeClr val="bg1"/>
                </a:solidFill>
                <a:latin typeface="+mj-lt"/>
                <a:ea typeface="+mj-ea"/>
                <a:cs typeface="+mj-cs"/>
              </a:rPr>
              <a:t>Teacher page</a:t>
            </a:r>
            <a:br>
              <a:rPr lang="en-US" sz="1600" u="sng" kern="1200">
                <a:solidFill>
                  <a:srgbClr val="FFFFFF"/>
                </a:solidFill>
                <a:latin typeface="+mj-lt"/>
                <a:ea typeface="+mj-ea"/>
                <a:cs typeface="+mj-cs"/>
              </a:rPr>
            </a:br>
            <a:br>
              <a:rPr lang="en-US" sz="1600" kern="1200">
                <a:solidFill>
                  <a:srgbClr val="FFFFFF"/>
                </a:solidFill>
                <a:latin typeface="+mj-lt"/>
                <a:ea typeface="+mj-ea"/>
                <a:cs typeface="+mj-cs"/>
              </a:rPr>
            </a:br>
            <a:r>
              <a:rPr lang="en-US" sz="2700" kern="1200">
                <a:solidFill>
                  <a:srgbClr val="FFFFFF"/>
                </a:solidFill>
              </a:rPr>
              <a:t>-no need to remember login info!</a:t>
            </a:r>
            <a:br>
              <a:rPr lang="en-US" sz="2700" kern="1200">
                <a:solidFill>
                  <a:srgbClr val="FFFFFF"/>
                </a:solidFill>
              </a:rPr>
            </a:br>
            <a:r>
              <a:rPr lang="en-US" sz="2700" kern="1200">
                <a:solidFill>
                  <a:srgbClr val="FFFFFF"/>
                </a:solidFill>
              </a:rPr>
              <a:t>- message students and families</a:t>
            </a:r>
            <a:br>
              <a:rPr lang="en-US" sz="2700" kern="1200">
                <a:solidFill>
                  <a:srgbClr val="FFFFFF"/>
                </a:solidFill>
              </a:rPr>
            </a:br>
            <a:br>
              <a:rPr lang="en-US" sz="2700" kern="1200">
                <a:solidFill>
                  <a:srgbClr val="FFFFFF"/>
                </a:solidFill>
              </a:rPr>
            </a:br>
            <a:r>
              <a:rPr lang="en-US" sz="2700" kern="1200">
                <a:solidFill>
                  <a:srgbClr val="FFFFFF"/>
                </a:solidFill>
              </a:rPr>
              <a:t>-add apps and links</a:t>
            </a:r>
            <a:br>
              <a:rPr lang="en-US" sz="2700" kern="1200">
                <a:solidFill>
                  <a:srgbClr val="FFFFFF"/>
                </a:solidFill>
              </a:rPr>
            </a:br>
            <a:r>
              <a:rPr lang="en-US" sz="2700" kern="1200">
                <a:solidFill>
                  <a:srgbClr val="FFFFFF"/>
                </a:solidFill>
              </a:rPr>
              <a:t>-log entire class in or out of an app</a:t>
            </a:r>
            <a:br>
              <a:rPr lang="en-US" sz="2700" kern="1200">
                <a:solidFill>
                  <a:srgbClr val="FFFFFF"/>
                </a:solidFill>
              </a:rPr>
            </a:br>
            <a:r>
              <a:rPr lang="en-US" sz="2700">
                <a:solidFill>
                  <a:srgbClr val="FFFFFF"/>
                </a:solidFill>
              </a:rPr>
              <a:t>-Use analytics to track student activity</a:t>
            </a:r>
            <a:br>
              <a:rPr lang="en-US" sz="1100" kern="1200">
                <a:solidFill>
                  <a:srgbClr val="FFFFFF"/>
                </a:solidFill>
                <a:latin typeface="+mj-lt"/>
                <a:ea typeface="+mj-ea"/>
                <a:cs typeface="+mj-cs"/>
              </a:rPr>
            </a:br>
            <a:r>
              <a:rPr lang="en-US" sz="1100" kern="1200">
                <a:solidFill>
                  <a:srgbClr val="FFFFFF"/>
                </a:solidFill>
                <a:latin typeface="+mj-lt"/>
                <a:ea typeface="+mj-ea"/>
                <a:cs typeface="+mj-cs"/>
              </a:rPr>
              <a:t>-</a:t>
            </a:r>
            <a:endParaRPr lang="en-US" sz="1000" kern="120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E03EE17C-7226-4233-BFE2-977529B179B1}"/>
              </a:ext>
            </a:extLst>
          </p:cNvPr>
          <p:cNvPicPr>
            <a:picLocks noChangeAspect="1"/>
          </p:cNvPicPr>
          <p:nvPr/>
        </p:nvPicPr>
        <p:blipFill>
          <a:blip r:embed="rId2"/>
          <a:stretch>
            <a:fillRect/>
          </a:stretch>
        </p:blipFill>
        <p:spPr>
          <a:xfrm>
            <a:off x="435324" y="1574310"/>
            <a:ext cx="11424193" cy="5283689"/>
          </a:xfrm>
          <a:prstGeom prst="rect">
            <a:avLst/>
          </a:prstGeom>
        </p:spPr>
      </p:pic>
    </p:spTree>
    <p:extLst>
      <p:ext uri="{BB962C8B-B14F-4D97-AF65-F5344CB8AC3E}">
        <p14:creationId xmlns:p14="http://schemas.microsoft.com/office/powerpoint/2010/main" val="221074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C1FF-A1D6-4AE5-A726-70E4AEEA7B8E}"/>
              </a:ext>
            </a:extLst>
          </p:cNvPr>
          <p:cNvSpPr>
            <a:spLocks noGrp="1"/>
          </p:cNvSpPr>
          <p:nvPr>
            <p:ph type="title"/>
          </p:nvPr>
        </p:nvSpPr>
        <p:spPr>
          <a:xfrm rot="-10800000" flipV="1">
            <a:off x="1429566" y="968476"/>
            <a:ext cx="9238434" cy="76969"/>
          </a:xfrm>
        </p:spPr>
        <p:txBody>
          <a:bodyPr/>
          <a:lstStyle/>
          <a:p>
            <a:r>
              <a:rPr lang="en-US"/>
              <a:t>What do the students see?</a:t>
            </a:r>
          </a:p>
        </p:txBody>
      </p:sp>
      <p:pic>
        <p:nvPicPr>
          <p:cNvPr id="8" name="Online Media 7" title="Clever Academy: The student experience in Clever (Teachers)">
            <a:hlinkClick r:id="" action="ppaction://media"/>
            <a:extLst>
              <a:ext uri="{FF2B5EF4-FFF2-40B4-BE49-F238E27FC236}">
                <a16:creationId xmlns:a16="http://schemas.microsoft.com/office/drawing/2014/main" id="{377FA5F6-A12E-46EA-93D6-E467618A0512}"/>
              </a:ext>
            </a:extLst>
          </p:cNvPr>
          <p:cNvPicPr>
            <a:picLocks noGrp="1" noRot="1" noChangeAspect="1"/>
          </p:cNvPicPr>
          <p:nvPr>
            <p:ph idx="1"/>
            <a:videoFile r:link="rId1"/>
          </p:nvPr>
        </p:nvPicPr>
        <p:blipFill>
          <a:blip r:embed="rId3"/>
          <a:stretch>
            <a:fillRect/>
          </a:stretch>
        </p:blipFill>
        <p:spPr>
          <a:xfrm>
            <a:off x="1476783" y="1288802"/>
            <a:ext cx="9238434" cy="5219454"/>
          </a:xfrm>
          <a:prstGeom prst="rect">
            <a:avLst/>
          </a:prstGeom>
        </p:spPr>
      </p:pic>
    </p:spTree>
    <p:extLst>
      <p:ext uri="{BB962C8B-B14F-4D97-AF65-F5344CB8AC3E}">
        <p14:creationId xmlns:p14="http://schemas.microsoft.com/office/powerpoint/2010/main" val="266801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C13D1C-7FE8-431A-AE88-C2EEA66C6187}"/>
              </a:ext>
            </a:extLst>
          </p:cNvPr>
          <p:cNvPicPr>
            <a:picLocks noChangeAspect="1"/>
          </p:cNvPicPr>
          <p:nvPr/>
        </p:nvPicPr>
        <p:blipFill rotWithShape="1">
          <a:blip r:embed="rId2">
            <a:alphaModFix/>
          </a:blip>
          <a:srcRect l="11091"/>
          <a:stretch/>
        </p:blipFill>
        <p:spPr>
          <a:xfrm>
            <a:off x="-20654" y="1571"/>
            <a:ext cx="12191980" cy="6856429"/>
          </a:xfrm>
          <a:prstGeom prst="rect">
            <a:avLst/>
          </a:prstGeom>
        </p:spPr>
      </p:pic>
      <p:sp useBgFill="1">
        <p:nvSpPr>
          <p:cNvPr id="20" name="Rectangle 19">
            <a:extLst>
              <a:ext uri="{FF2B5EF4-FFF2-40B4-BE49-F238E27FC236}">
                <a16:creationId xmlns:a16="http://schemas.microsoft.com/office/drawing/2014/main" id="{3898FA35-B55D-44B7-9A7D-57C57A4A6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524000"/>
            <a:ext cx="9144000" cy="38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03325" y="2227208"/>
            <a:ext cx="9342865" cy="1571070"/>
          </a:xfrm>
        </p:spPr>
        <p:txBody>
          <a:bodyPr anchor="b">
            <a:noAutofit/>
          </a:bodyPr>
          <a:lstStyle/>
          <a:p>
            <a:pPr algn="ctr"/>
            <a:r>
              <a:rPr lang="en-US" sz="5400"/>
              <a:t>Schoology Elementary Experience</a:t>
            </a:r>
          </a:p>
        </p:txBody>
      </p:sp>
      <p:cxnSp>
        <p:nvCxnSpPr>
          <p:cNvPr id="22" name="Straight Connector 21">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2"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12237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17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7F680C-3908-40FB-BAF2-7C9C9F157595}"/>
              </a:ext>
            </a:extLst>
          </p:cNvPr>
          <p:cNvSpPr txBox="1">
            <a:spLocks/>
          </p:cNvSpPr>
          <p:nvPr/>
        </p:nvSpPr>
        <p:spPr>
          <a:xfrm>
            <a:off x="4803803" y="269504"/>
            <a:ext cx="7233299" cy="914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u="sng"/>
              <a:t>New in Schoology!!!</a:t>
            </a:r>
          </a:p>
        </p:txBody>
      </p:sp>
      <p:sp>
        <p:nvSpPr>
          <p:cNvPr id="11" name="TextBox 10">
            <a:extLst>
              <a:ext uri="{FF2B5EF4-FFF2-40B4-BE49-F238E27FC236}">
                <a16:creationId xmlns:a16="http://schemas.microsoft.com/office/drawing/2014/main" id="{420E532B-9AA4-4E0C-B300-9BC823F3251F}"/>
              </a:ext>
            </a:extLst>
          </p:cNvPr>
          <p:cNvSpPr txBox="1"/>
          <p:nvPr/>
        </p:nvSpPr>
        <p:spPr>
          <a:xfrm>
            <a:off x="4895112" y="2290666"/>
            <a:ext cx="6888412" cy="418798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sz="2800" b="1"/>
              <a:t>What is the Elementary experience exactly?</a:t>
            </a:r>
          </a:p>
          <a:p>
            <a:pPr indent="-228600" defTabSz="914400">
              <a:lnSpc>
                <a:spcPct val="90000"/>
              </a:lnSpc>
              <a:spcAft>
                <a:spcPts val="600"/>
              </a:spcAft>
              <a:buFont typeface="Arial" panose="020B0604020202020204" pitchFamily="34" charset="0"/>
              <a:buChar char="•"/>
            </a:pPr>
            <a:r>
              <a:rPr lang="en-US" sz="2000"/>
              <a:t>The Elementary experience offers a simplified version of the course that is focused on engaging students in a more visual and efficient manner. Once students navigate to the course, folders and materials are displayed as single cards on the page. Instead of the traditional course menu navigation on the left and Upcoming items on the right, students are presented with the most important content all at once. Course materials have also been simplified to a full-page view.</a:t>
            </a:r>
            <a:endParaRPr lang="en-US" sz="2000">
              <a:cs typeface="Calibri"/>
            </a:endParaRPr>
          </a:p>
          <a:p>
            <a:pPr indent="-228600" defTabSz="914400">
              <a:lnSpc>
                <a:spcPct val="90000"/>
              </a:lnSpc>
              <a:spcAft>
                <a:spcPts val="600"/>
              </a:spcAft>
              <a:buFont typeface="Arial" panose="020B0604020202020204" pitchFamily="34" charset="0"/>
              <a:buChar char="•"/>
            </a:pPr>
            <a:r>
              <a:rPr lang="en-US" sz="2000"/>
              <a:t>Teachers can customize the look of their course by adding featured images for each material type and folder to further enhance their course and help increase engagement and stimulation.</a:t>
            </a:r>
            <a:endParaRPr lang="en-US" sz="2000">
              <a:cs typeface="Calibri"/>
            </a:endParaRPr>
          </a:p>
          <a:p>
            <a:pPr indent="-228600" defTabSz="914400">
              <a:lnSpc>
                <a:spcPct val="90000"/>
              </a:lnSpc>
              <a:spcAft>
                <a:spcPts val="600"/>
              </a:spcAft>
              <a:buFont typeface="Arial" panose="020B0604020202020204" pitchFamily="34" charset="0"/>
              <a:buChar char="•"/>
            </a:pPr>
            <a:endParaRPr lang="en-US" sz="1900"/>
          </a:p>
        </p:txBody>
      </p:sp>
      <p:pic>
        <p:nvPicPr>
          <p:cNvPr id="6" name="Picture 5" descr="A picture containing plant, silhouette&#10;&#10;Description automatically generated">
            <a:extLst>
              <a:ext uri="{FF2B5EF4-FFF2-40B4-BE49-F238E27FC236}">
                <a16:creationId xmlns:a16="http://schemas.microsoft.com/office/drawing/2014/main" id="{4B6EF5D5-9485-4788-895E-B37BE62C5B46}"/>
              </a:ext>
            </a:extLst>
          </p:cNvPr>
          <p:cNvPicPr>
            <a:picLocks noChangeAspect="1"/>
          </p:cNvPicPr>
          <p:nvPr/>
        </p:nvPicPr>
        <p:blipFill rotWithShape="1">
          <a:blip r:embed="rId2"/>
          <a:srcRect l="7195" r="25211"/>
          <a:stretch/>
        </p:blipFill>
        <p:spPr>
          <a:xfrm rot="10800000">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A3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349550"/>
      </p:ext>
    </p:extLst>
  </p:cSld>
  <p:clrMapOvr>
    <a:masterClrMapping/>
  </p:clrMapOvr>
</p:sld>
</file>

<file path=ppt/theme/theme1.xml><?xml version="1.0" encoding="utf-8"?>
<a:theme xmlns:a="http://schemas.openxmlformats.org/drawingml/2006/main" name="PortalVTI">
  <a:themeElements>
    <a:clrScheme name="AnalogousFromRegularSeedRightStep">
      <a:dk1>
        <a:srgbClr val="000000"/>
      </a:dk1>
      <a:lt1>
        <a:srgbClr val="FFFFFF"/>
      </a:lt1>
      <a:dk2>
        <a:srgbClr val="1C2B31"/>
      </a:dk2>
      <a:lt2>
        <a:srgbClr val="F3F1F0"/>
      </a:lt2>
      <a:accent1>
        <a:srgbClr val="29ADE7"/>
      </a:accent1>
      <a:accent2>
        <a:srgbClr val="174DD5"/>
      </a:accent2>
      <a:accent3>
        <a:srgbClr val="4B32E8"/>
      </a:accent3>
      <a:accent4>
        <a:srgbClr val="8017D5"/>
      </a:accent4>
      <a:accent5>
        <a:srgbClr val="E129E7"/>
      </a:accent5>
      <a:accent6>
        <a:srgbClr val="D5178C"/>
      </a:accent6>
      <a:hlink>
        <a:srgbClr val="BF663F"/>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PortalVTI</vt:lpstr>
      <vt:lpstr>Office Theme</vt:lpstr>
      <vt:lpstr>Welcome to a New Year</vt:lpstr>
      <vt:lpstr>Topics today:</vt:lpstr>
      <vt:lpstr>Clever</vt:lpstr>
      <vt:lpstr>Introducing Clever!</vt:lpstr>
      <vt:lpstr>Teacher page  -no need to remember login info! - message students and families  -add apps and links -log entire class in or out of an app -Use analytics to track student activity -</vt:lpstr>
      <vt:lpstr>What do the students see?</vt:lpstr>
      <vt:lpstr>Schoology Elementary Experience</vt:lpstr>
      <vt:lpstr>PowerPoint Presentation</vt:lpstr>
      <vt:lpstr>PowerPoint Presentation</vt:lpstr>
      <vt:lpstr>PowerPoint Presentation</vt:lpstr>
      <vt:lpstr>PowerPoint Presentation</vt:lpstr>
      <vt:lpstr>PowerPoint Presentation</vt:lpstr>
      <vt:lpstr>Blended Learning</vt:lpstr>
      <vt:lpstr>BLENDED Learning Tips</vt:lpstr>
      <vt:lpstr>PowerPoint Presentation</vt:lpstr>
      <vt:lpstr>Share your ideas!</vt:lpstr>
      <vt:lpstr>PowerPoint Presentation</vt:lpstr>
      <vt:lpstr>Why Interactives?</vt:lpstr>
      <vt:lpstr>Discovery Education : A noteworthy interactive that we all have access to in the Waffle on Schoology! </vt:lpstr>
      <vt:lpstr>Keep using your interactives or try out some new ones! </vt:lpstr>
      <vt:lpstr>Want to learn more about interactives/interactive learning? </vt:lpstr>
      <vt:lpstr>Time to Explore!</vt:lpstr>
      <vt:lpstr>Share your ideas!</vt:lpstr>
      <vt:lpstr>Keep on Blending and have a great school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2021-08-05T14:07:28Z</dcterms:created>
  <dcterms:modified xsi:type="dcterms:W3CDTF">2021-08-31T16:48:07Z</dcterms:modified>
</cp:coreProperties>
</file>